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71" r:id="rId3"/>
    <p:sldId id="272" r:id="rId4"/>
    <p:sldId id="273" r:id="rId5"/>
    <p:sldId id="274" r:id="rId6"/>
    <p:sldId id="275" r:id="rId7"/>
    <p:sldId id="276" r:id="rId8"/>
    <p:sldId id="270" r:id="rId9"/>
    <p:sldId id="277" r:id="rId10"/>
    <p:sldId id="278" r:id="rId11"/>
    <p:sldId id="284" r:id="rId12"/>
    <p:sldId id="283" r:id="rId13"/>
    <p:sldId id="285" r:id="rId14"/>
    <p:sldId id="288" r:id="rId15"/>
    <p:sldId id="286" r:id="rId16"/>
    <p:sldId id="279" r:id="rId17"/>
    <p:sldId id="287" r:id="rId18"/>
    <p:sldId id="281" r:id="rId19"/>
    <p:sldId id="280" r:id="rId20"/>
    <p:sldId id="282" r:id="rId21"/>
    <p:sldId id="256"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Προεπιλεγμένη ενότητα" id="{27DD2051-E8FF-442B-9AAA-64C402BB2F7B}">
          <p14:sldIdLst>
            <p14:sldId id="262"/>
          </p14:sldIdLst>
        </p14:section>
        <p14:section name="Ενότητα χωρίς τίτλο" id="{0D9090C5-7984-446B-A4B1-18B3DC3BFBC2}">
          <p14:sldIdLst>
            <p14:sldId id="271"/>
            <p14:sldId id="272"/>
            <p14:sldId id="273"/>
            <p14:sldId id="274"/>
            <p14:sldId id="275"/>
            <p14:sldId id="276"/>
            <p14:sldId id="270"/>
            <p14:sldId id="277"/>
            <p14:sldId id="278"/>
            <p14:sldId id="284"/>
            <p14:sldId id="283"/>
            <p14:sldId id="285"/>
            <p14:sldId id="288"/>
            <p14:sldId id="286"/>
            <p14:sldId id="279"/>
            <p14:sldId id="287"/>
            <p14:sldId id="281"/>
            <p14:sldId id="280"/>
            <p14:sldId id="282"/>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0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541CF00-742C-40AA-8062-E4AE441D817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5B0CC50F-6AAB-440D-ACAB-8A604F8CA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111B99A6-9AC3-41FB-99FD-578BDA08D0F9}"/>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5" name="Θέση υποσέλιδου 4">
            <a:extLst>
              <a:ext uri="{FF2B5EF4-FFF2-40B4-BE49-F238E27FC236}">
                <a16:creationId xmlns:a16="http://schemas.microsoft.com/office/drawing/2014/main" xmlns="" id="{D7A73DB4-397A-4B69-9E78-C8CF022D77E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C5BD237F-82AC-4DEE-AB66-8EA5FC1135C2}"/>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571173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8D361F-AA84-4400-9601-861379664BA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5A1D362C-ABA8-4F64-981B-7C9340234E5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A34022DD-CC4A-435E-9B77-F02B878A6FDD}"/>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5" name="Θέση υποσέλιδου 4">
            <a:extLst>
              <a:ext uri="{FF2B5EF4-FFF2-40B4-BE49-F238E27FC236}">
                <a16:creationId xmlns:a16="http://schemas.microsoft.com/office/drawing/2014/main" xmlns="" id="{41FFB5C6-3D1E-4219-8B35-4D5E96734F2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0CA91CED-ADD4-4CBB-AE79-6202ADFD4D91}"/>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135726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FF69DAFE-E43F-4BD6-95EB-EA905967DEC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AE6322FE-4D83-42D4-94C2-97784740109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19404A23-9007-4C88-BD29-A8C6E9D40A16}"/>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5" name="Θέση υποσέλιδου 4">
            <a:extLst>
              <a:ext uri="{FF2B5EF4-FFF2-40B4-BE49-F238E27FC236}">
                <a16:creationId xmlns:a16="http://schemas.microsoft.com/office/drawing/2014/main" xmlns="" id="{233D2C0B-1B61-435E-9366-5D141ABFB7B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A1C8F158-CFA4-46B1-AE20-4CD475975114}"/>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65152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7B25F5-8B7F-47D1-934C-C3A546B2698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ADDF5F59-2110-4072-876B-38B27890F11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91EF678-2946-4F14-8F9D-7859052F587C}"/>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5" name="Θέση υποσέλιδου 4">
            <a:extLst>
              <a:ext uri="{FF2B5EF4-FFF2-40B4-BE49-F238E27FC236}">
                <a16:creationId xmlns:a16="http://schemas.microsoft.com/office/drawing/2014/main" xmlns="" id="{85454954-1E16-43BA-9551-797D7CD9D22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D10EF6D-84D9-479F-A38A-455582E42FD0}"/>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265507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BA02FE5-240B-45EC-8E92-4E6D127ADCE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66C40D6-F398-4028-92CE-561C88E357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FD7DCD72-6515-4353-9AD9-5C1304B79BB9}"/>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5" name="Θέση υποσέλιδου 4">
            <a:extLst>
              <a:ext uri="{FF2B5EF4-FFF2-40B4-BE49-F238E27FC236}">
                <a16:creationId xmlns:a16="http://schemas.microsoft.com/office/drawing/2014/main" xmlns="" id="{AAFC0AC9-FBE8-4B66-A1FA-24F67EB75EE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6B69059-09EF-492C-80B8-DC5E25A80C30}"/>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162584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EBFB95A-DC53-4E58-A4E2-E945284E2F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5CA2CA4B-0157-4128-BB73-62C51553906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410AF52C-7CFA-4DF3-9D1C-D2A6D01D25B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85719DDE-E844-4C57-8949-9A8F31715CEB}"/>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6" name="Θέση υποσέλιδου 5">
            <a:extLst>
              <a:ext uri="{FF2B5EF4-FFF2-40B4-BE49-F238E27FC236}">
                <a16:creationId xmlns:a16="http://schemas.microsoft.com/office/drawing/2014/main" xmlns="" id="{27762E0C-6172-4A58-88FA-1153043C661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FA8401FD-2666-4539-BD02-6A82958AC04F}"/>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328814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3150305-0FFB-4F15-BDF3-4F0399A7F3E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E7BC0BE3-699F-44CE-9E6F-42DA03BC7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7948BFA1-E47A-4C91-BF83-8F318956FE4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4D49B042-0E27-4007-A275-C68B0252B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26D28762-A1F8-4948-BBCF-68BA50293AE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40ED185F-F882-4A9A-B933-ED542B9A1269}"/>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8" name="Θέση υποσέλιδου 7">
            <a:extLst>
              <a:ext uri="{FF2B5EF4-FFF2-40B4-BE49-F238E27FC236}">
                <a16:creationId xmlns:a16="http://schemas.microsoft.com/office/drawing/2014/main" xmlns="" id="{DFC19667-989A-4871-9267-2B42FF02773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ADE54EAA-147D-4A3D-8053-63A6956AD00F}"/>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310169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DF70061-D4FD-41D1-B216-74CC657305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9013105F-AEF7-4D5D-9F8F-0D2C0CF7BE47}"/>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4" name="Θέση υποσέλιδου 3">
            <a:extLst>
              <a:ext uri="{FF2B5EF4-FFF2-40B4-BE49-F238E27FC236}">
                <a16:creationId xmlns:a16="http://schemas.microsoft.com/office/drawing/2014/main" xmlns="" id="{7F91352E-3267-4F3E-8EFC-62E2189BD35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190E4F1F-271C-49B0-954D-53D9A0AF8CB5}"/>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164702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9707FE7D-F4D9-444B-BB55-EAF91F720DE6}"/>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3" name="Θέση υποσέλιδου 2">
            <a:extLst>
              <a:ext uri="{FF2B5EF4-FFF2-40B4-BE49-F238E27FC236}">
                <a16:creationId xmlns:a16="http://schemas.microsoft.com/office/drawing/2014/main" xmlns="" id="{153DDEE4-872D-4167-AD9F-AD0ACA0EA38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AC9ACA02-858B-4E93-BEE5-7C501243C324}"/>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418960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821608E-EF1A-45A4-9970-E8BE3B10ED7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A5C3E7C1-44B4-43F0-9E16-1989ACBFC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FC098352-A97D-4AAA-BD30-D502B8BDE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70DC83C5-57B4-4109-8734-F4EBBA266C3E}"/>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6" name="Θέση υποσέλιδου 5">
            <a:extLst>
              <a:ext uri="{FF2B5EF4-FFF2-40B4-BE49-F238E27FC236}">
                <a16:creationId xmlns:a16="http://schemas.microsoft.com/office/drawing/2014/main" xmlns="" id="{1C34867C-AEB0-472D-B9E9-DD184F6AE75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9D9AAE4C-2BCD-4614-B390-4B74375CC0BB}"/>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135982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20DC3D9-FC61-4300-858A-B32EF19B34E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CD1EC4A9-EB26-46E7-9DF5-130130030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4E315D3F-C4D5-4986-8643-43FCDD863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7E111884-2B4A-4E7B-80C1-A32A028CFCD0}"/>
              </a:ext>
            </a:extLst>
          </p:cNvPr>
          <p:cNvSpPr>
            <a:spLocks noGrp="1"/>
          </p:cNvSpPr>
          <p:nvPr>
            <p:ph type="dt" sz="half" idx="10"/>
          </p:nvPr>
        </p:nvSpPr>
        <p:spPr/>
        <p:txBody>
          <a:bodyPr/>
          <a:lstStyle/>
          <a:p>
            <a:fld id="{73EF9AAA-2B93-43AB-81AD-468E0DA5A126}" type="datetimeFigureOut">
              <a:rPr lang="el-GR" smtClean="0"/>
              <a:pPr/>
              <a:t>26/3/2024</a:t>
            </a:fld>
            <a:endParaRPr lang="el-GR"/>
          </a:p>
        </p:txBody>
      </p:sp>
      <p:sp>
        <p:nvSpPr>
          <p:cNvPr id="6" name="Θέση υποσέλιδου 5">
            <a:extLst>
              <a:ext uri="{FF2B5EF4-FFF2-40B4-BE49-F238E27FC236}">
                <a16:creationId xmlns:a16="http://schemas.microsoft.com/office/drawing/2014/main" xmlns="" id="{E427DF7A-BAC8-4D5E-8E39-0406661BAF1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CC45EDDA-5C74-4D24-8712-A6FF5A711C8F}"/>
              </a:ext>
            </a:extLst>
          </p:cNvPr>
          <p:cNvSpPr>
            <a:spLocks noGrp="1"/>
          </p:cNvSpPr>
          <p:nvPr>
            <p:ph type="sldNum" sz="quarter" idx="12"/>
          </p:nvPr>
        </p:nvSpPr>
        <p:spPr/>
        <p:txBody>
          <a:body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327881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44346A9E-8C6D-451A-B132-ADA60FA30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6960F0E9-D8A0-476A-AE6A-7345B8DC7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AC5D0C3D-6947-4717-908E-FC4395E23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F9AAA-2B93-43AB-81AD-468E0DA5A126}" type="datetimeFigureOut">
              <a:rPr lang="el-GR" smtClean="0"/>
              <a:pPr/>
              <a:t>26/3/2024</a:t>
            </a:fld>
            <a:endParaRPr lang="el-GR"/>
          </a:p>
        </p:txBody>
      </p:sp>
      <p:sp>
        <p:nvSpPr>
          <p:cNvPr id="5" name="Θέση υποσέλιδου 4">
            <a:extLst>
              <a:ext uri="{FF2B5EF4-FFF2-40B4-BE49-F238E27FC236}">
                <a16:creationId xmlns:a16="http://schemas.microsoft.com/office/drawing/2014/main" xmlns="" id="{46AA03C4-E82A-4BAF-8220-928E2E8040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E248CE07-86EC-46FB-8F8E-3242D5437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D12A8-2955-4818-868B-A42AA777448F}" type="slidenum">
              <a:rPr lang="el-GR" smtClean="0"/>
              <a:pPr/>
              <a:t>‹#›</a:t>
            </a:fld>
            <a:endParaRPr lang="el-GR"/>
          </a:p>
        </p:txBody>
      </p:sp>
    </p:spTree>
    <p:extLst>
      <p:ext uri="{BB962C8B-B14F-4D97-AF65-F5344CB8AC3E}">
        <p14:creationId xmlns:p14="http://schemas.microsoft.com/office/powerpoint/2010/main" xmlns="" val="2142897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hyperlink" Target="https://www.discovergreece.com/el/mainland/thessaly-sporades"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iscovergreece.com/el/sports-and-adventure/mountain-sports/mountain-sports-top" TargetMode="External"/><Relationship Id="rId2" Type="http://schemas.openxmlformats.org/officeDocument/2006/relationships/hyperlink" Target="https://www.discovergreece.com/el/experiences/exploring-hiking-paths-meteor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iscovergreece.com/el/thessaly-sporades/meteora" TargetMode="External"/><Relationship Id="rId2" Type="http://schemas.openxmlformats.org/officeDocument/2006/relationships/hyperlink" Target="https://www.kalampaka.com/el/meteora/histor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kalampaka.com/el/meteora-monasteries/monastery-of-varlaam/" TargetMode="External"/><Relationship Id="rId7" Type="http://schemas.openxmlformats.org/officeDocument/2006/relationships/hyperlink" Target="https://www.kalampaka.com/el/meteora-monasteries/monastery-of-rousanou/" TargetMode="External"/><Relationship Id="rId2" Type="http://schemas.openxmlformats.org/officeDocument/2006/relationships/hyperlink" Target="https://www.kalampaka.com/el/meteora-monasteries/monastery-of-transfiguration-of-christ/" TargetMode="External"/><Relationship Id="rId1" Type="http://schemas.openxmlformats.org/officeDocument/2006/relationships/slideLayout" Target="../slideLayouts/slideLayout2.xml"/><Relationship Id="rId6" Type="http://schemas.openxmlformats.org/officeDocument/2006/relationships/hyperlink" Target="https://www.kalampaka.com/el/meteora-monasteries/monastery-of-saint-nicholas-anapafsas/" TargetMode="External"/><Relationship Id="rId5" Type="http://schemas.openxmlformats.org/officeDocument/2006/relationships/hyperlink" Target="https://www.kalampaka.com/el/meteora-monasteries/monastery-of-holy-trinity/" TargetMode="External"/><Relationship Id="rId4" Type="http://schemas.openxmlformats.org/officeDocument/2006/relationships/hyperlink" Target="https://www.kalampaka.com/el/meteora-monasteries/monastery-of-saint-steph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22ECF2F-48C5-4E22-A740-E7256BA22BE0}"/>
              </a:ext>
            </a:extLst>
          </p:cNvPr>
          <p:cNvSpPr>
            <a:spLocks noGrp="1"/>
          </p:cNvSpPr>
          <p:nvPr>
            <p:ph type="title"/>
          </p:nvPr>
        </p:nvSpPr>
        <p:spPr/>
        <p:txBody>
          <a:bodyPr>
            <a:normAutofit/>
          </a:bodyPr>
          <a:lstStyle/>
          <a:p>
            <a:pPr algn="ctr"/>
            <a:r>
              <a:rPr lang="el-GR" sz="6000" dirty="0">
                <a:latin typeface="Book Antiqua" panose="02040602050305030304" pitchFamily="18" charset="0"/>
              </a:rPr>
              <a:t>ΜΕΤΕΩΡΑ</a:t>
            </a:r>
          </a:p>
        </p:txBody>
      </p:sp>
      <p:sp>
        <p:nvSpPr>
          <p:cNvPr id="3" name="Θέση περιεχομένου 2">
            <a:extLst>
              <a:ext uri="{FF2B5EF4-FFF2-40B4-BE49-F238E27FC236}">
                <a16:creationId xmlns:a16="http://schemas.microsoft.com/office/drawing/2014/main" xmlns="" id="{2A9F409A-E867-4567-973F-44CCF3226B07}"/>
              </a:ext>
            </a:extLst>
          </p:cNvPr>
          <p:cNvSpPr>
            <a:spLocks noGrp="1"/>
          </p:cNvSpPr>
          <p:nvPr>
            <p:ph idx="1"/>
          </p:nvPr>
        </p:nvSpPr>
        <p:spPr/>
        <p:txBody>
          <a:bodyPr/>
          <a:lstStyle/>
          <a:p>
            <a:pPr marL="0" indent="0">
              <a:buNone/>
            </a:pPr>
            <a:r>
              <a:rPr lang="el-GR" sz="2400" i="0" u="sng" dirty="0">
                <a:solidFill>
                  <a:srgbClr val="2B2B2B"/>
                </a:solidFill>
                <a:effectLst/>
                <a:latin typeface="Book Antiqua" panose="02040602050305030304" pitchFamily="18" charset="0"/>
              </a:rPr>
              <a:t>Σύντομη Ιστορία των Μετεώρων</a:t>
            </a:r>
          </a:p>
          <a:p>
            <a:pPr marL="0" indent="0" algn="l">
              <a:buNone/>
            </a:pPr>
            <a:r>
              <a:rPr lang="el-GR" sz="1800" i="0" dirty="0">
                <a:solidFill>
                  <a:srgbClr val="2B2B2B"/>
                </a:solidFill>
                <a:effectLst/>
                <a:latin typeface="Book Antiqua" panose="02040602050305030304" pitchFamily="18" charset="0"/>
              </a:rPr>
              <a:t>    </a:t>
            </a:r>
            <a:r>
              <a:rPr lang="el-GR" sz="1800" b="0" i="0" dirty="0">
                <a:solidFill>
                  <a:srgbClr val="2B2B2B"/>
                </a:solidFill>
                <a:effectLst/>
                <a:latin typeface="Book Antiqua" panose="02040602050305030304" pitchFamily="18" charset="0"/>
              </a:rPr>
              <a:t>Στην κεντρική Ελλάδα και συγκεκριμένα στο βορειοδυτικό τμήμα της Θεσσαλίας, ανάμεσα στα Χάσια ΒΑ και την Πίνδο δυτικά, εκεί που τελειώνει η Θεσσαλική πεδιάδα, υψώνονται γιγάντιοι βράχοι που δημιουργούν ένα θέαμα μοναδικό ίσως στον κόσμο.</a:t>
            </a:r>
          </a:p>
          <a:p>
            <a:pPr marL="0" indent="0" algn="l">
              <a:buNone/>
            </a:pPr>
            <a:r>
              <a:rPr lang="el-GR" sz="1800" b="0" i="0" dirty="0">
                <a:solidFill>
                  <a:srgbClr val="2B2B2B"/>
                </a:solidFill>
                <a:effectLst/>
                <a:latin typeface="Book Antiqua" panose="02040602050305030304" pitchFamily="18" charset="0"/>
              </a:rPr>
              <a:t>Το φαινόμενο των βράχων δεν αναφέρεται ούτε στη μυθολογία ούτε από κάποιον Έλληνα ή ξένο ιστορικό. Εδώ και χίλια περίπου χρόνια άρχισαν να ασχολούνται οι ιστορικοί και οι γεωλόγοι με τη δημιουργία αυτών των βράχων, διατυπώνοντας διάφορες θεωρίες.</a:t>
            </a:r>
          </a:p>
          <a:p>
            <a:pPr marL="0" indent="0" algn="l">
              <a:buNone/>
            </a:pPr>
            <a:r>
              <a:rPr lang="el-GR" sz="1800" b="0" i="0" dirty="0">
                <a:solidFill>
                  <a:srgbClr val="2B2B2B"/>
                </a:solidFill>
                <a:effectLst/>
                <a:latin typeface="Book Antiqua" panose="02040602050305030304" pitchFamily="18" charset="0"/>
              </a:rPr>
              <a:t>Η επικρατέστερη θεωρία είναι του Γερμανού γεωλόγου </a:t>
            </a:r>
            <a:r>
              <a:rPr lang="el-GR" sz="1800" b="0" i="0" dirty="0" err="1">
                <a:solidFill>
                  <a:srgbClr val="2B2B2B"/>
                </a:solidFill>
                <a:effectLst/>
                <a:latin typeface="Book Antiqua" panose="02040602050305030304" pitchFamily="18" charset="0"/>
              </a:rPr>
              <a:t>Φίλιπσον</a:t>
            </a:r>
            <a:r>
              <a:rPr lang="el-GR" sz="1800" b="0" i="0" dirty="0">
                <a:solidFill>
                  <a:srgbClr val="2B2B2B"/>
                </a:solidFill>
                <a:effectLst/>
                <a:latin typeface="Book Antiqua" panose="02040602050305030304" pitchFamily="18" charset="0"/>
              </a:rPr>
              <a:t> ο οποίος ήρθε στην Ελλάδα στα τέλη του 19</a:t>
            </a:r>
            <a:r>
              <a:rPr lang="el-GR" sz="1800" b="0" i="0" baseline="30000" dirty="0">
                <a:solidFill>
                  <a:srgbClr val="2B2B2B"/>
                </a:solidFill>
                <a:effectLst/>
                <a:latin typeface="Book Antiqua" panose="02040602050305030304" pitchFamily="18" charset="0"/>
              </a:rPr>
              <a:t>ου</a:t>
            </a:r>
            <a:r>
              <a:rPr lang="el-GR" sz="1800" b="0" i="0" dirty="0">
                <a:solidFill>
                  <a:srgbClr val="2B2B2B"/>
                </a:solidFill>
                <a:effectLst/>
                <a:latin typeface="Book Antiqua" panose="02040602050305030304" pitchFamily="18" charset="0"/>
              </a:rPr>
              <a:t> αιώνα. Σύμφωνα με την θεωρία του ένας μεγάλος ποταμός είχε τις εκβολές του στην περιοχή αυτή, που για εκατομμύρια χρόνια καλυπτόταν από ένα στενό και βαθύ θαλάσσιο τμήμα. Τα νερά του ποταμού εναποθέτουν στις εκβολές φερτές ύλες και πέτρες και γενικότερα διάφορα υλικά που μεταφέρονταν με τα νερά του από βορειότερα τμήματα της αρχέγονης κεντρικής Ευρώπης. Από τη συσσώρευση των υλικών αυτών σχηματίστηκαν </a:t>
            </a:r>
            <a:r>
              <a:rPr lang="el-GR" sz="1800" b="0" i="0" dirty="0" err="1">
                <a:solidFill>
                  <a:srgbClr val="2B2B2B"/>
                </a:solidFill>
                <a:effectLst/>
                <a:latin typeface="Book Antiqua" panose="02040602050305030304" pitchFamily="18" charset="0"/>
              </a:rPr>
              <a:t>δελτογεννείς</a:t>
            </a:r>
            <a:r>
              <a:rPr lang="el-GR" sz="1800" b="0" i="0" dirty="0">
                <a:solidFill>
                  <a:srgbClr val="2B2B2B"/>
                </a:solidFill>
                <a:effectLst/>
                <a:latin typeface="Book Antiqua" panose="02040602050305030304" pitchFamily="18" charset="0"/>
              </a:rPr>
              <a:t> κώνοι.</a:t>
            </a:r>
          </a:p>
          <a:p>
            <a:pPr marL="0" indent="0">
              <a:buNone/>
            </a:pPr>
            <a:endParaRPr lang="el-GR" sz="2400" i="0" dirty="0">
              <a:solidFill>
                <a:srgbClr val="2B2B2B"/>
              </a:solidFill>
              <a:effectLst/>
              <a:latin typeface="Book Antiqua" panose="02040602050305030304" pitchFamily="18" charset="0"/>
            </a:endParaRPr>
          </a:p>
        </p:txBody>
      </p:sp>
      <p:sp>
        <p:nvSpPr>
          <p:cNvPr id="4" name="Οβάλ 3">
            <a:extLst>
              <a:ext uri="{FF2B5EF4-FFF2-40B4-BE49-F238E27FC236}">
                <a16:creationId xmlns:a16="http://schemas.microsoft.com/office/drawing/2014/main" xmlns="" id="{B35D81F5-C04E-41FB-A33F-57617CA3C532}"/>
              </a:ext>
            </a:extLst>
          </p:cNvPr>
          <p:cNvSpPr/>
          <p:nvPr/>
        </p:nvSpPr>
        <p:spPr>
          <a:xfrm>
            <a:off x="9928194" y="69117"/>
            <a:ext cx="2157274" cy="1917577"/>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Ευθεία γραμμή σύνδεσης 7">
            <a:extLst>
              <a:ext uri="{FF2B5EF4-FFF2-40B4-BE49-F238E27FC236}">
                <a16:creationId xmlns:a16="http://schemas.microsoft.com/office/drawing/2014/main" xmlns="" id="{5AFA98D0-1265-4C4C-941E-49B699A4866E}"/>
              </a:ext>
            </a:extLst>
          </p:cNvPr>
          <p:cNvCxnSpPr/>
          <p:nvPr/>
        </p:nvCxnSpPr>
        <p:spPr>
          <a:xfrm>
            <a:off x="4163627" y="1287262"/>
            <a:ext cx="3977196"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119411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9FCD36D-E96B-458D-A532-4E92A1AE2E04}"/>
              </a:ext>
            </a:extLst>
          </p:cNvPr>
          <p:cNvSpPr>
            <a:spLocks noGrp="1"/>
          </p:cNvSpPr>
          <p:nvPr>
            <p:ph type="title"/>
          </p:nvPr>
        </p:nvSpPr>
        <p:spPr/>
        <p:txBody>
          <a:bodyPr>
            <a:normAutofit/>
          </a:bodyPr>
          <a:lstStyle/>
          <a:p>
            <a:pPr algn="ctr"/>
            <a:r>
              <a:rPr lang="el-GR" sz="3100" b="1" i="0" u="sng" dirty="0">
                <a:solidFill>
                  <a:srgbClr val="1A1A1A"/>
                </a:solidFill>
                <a:effectLst/>
                <a:latin typeface="Book Antiqua" panose="02040602050305030304" pitchFamily="18" charset="0"/>
              </a:rPr>
              <a:t>Ανακαλύψτε τα αξιοθέατα των Μετεώρων     </a:t>
            </a:r>
            <a:r>
              <a:rPr lang="el-GR" b="1" i="0" dirty="0">
                <a:solidFill>
                  <a:srgbClr val="1A1A1A"/>
                </a:solidFill>
                <a:effectLst/>
                <a:latin typeface="CoreSans"/>
              </a:rPr>
              <a:t/>
            </a:r>
            <a:br>
              <a:rPr lang="el-GR" b="1" i="0" dirty="0">
                <a:solidFill>
                  <a:srgbClr val="1A1A1A"/>
                </a:solidFill>
                <a:effectLst/>
                <a:latin typeface="CoreSans"/>
              </a:rPr>
            </a:br>
            <a:endParaRPr lang="el-GR" dirty="0"/>
          </a:p>
        </p:txBody>
      </p:sp>
      <p:sp>
        <p:nvSpPr>
          <p:cNvPr id="3" name="Θέση περιεχομένου 2">
            <a:extLst>
              <a:ext uri="{FF2B5EF4-FFF2-40B4-BE49-F238E27FC236}">
                <a16:creationId xmlns:a16="http://schemas.microsoft.com/office/drawing/2014/main" xmlns="" id="{E47FC445-E4A6-47F9-84AC-08F4BE1092DF}"/>
              </a:ext>
            </a:extLst>
          </p:cNvPr>
          <p:cNvSpPr>
            <a:spLocks noGrp="1"/>
          </p:cNvSpPr>
          <p:nvPr>
            <p:ph idx="1"/>
          </p:nvPr>
        </p:nvSpPr>
        <p:spPr/>
        <p:txBody>
          <a:bodyPr/>
          <a:lstStyle/>
          <a:p>
            <a:pPr marL="0" indent="0" algn="l">
              <a:buNone/>
            </a:pPr>
            <a:r>
              <a:rPr lang="el-GR" sz="2000" b="1" i="0" dirty="0">
                <a:solidFill>
                  <a:srgbClr val="1A1A1A"/>
                </a:solidFill>
                <a:effectLst/>
                <a:latin typeface="Book Antiqua" panose="02040602050305030304" pitchFamily="18" charset="0"/>
              </a:rPr>
              <a:t>Εκπλαγείτε από τους «θηριώδους» βράχους των ασκητών</a:t>
            </a:r>
          </a:p>
          <a:p>
            <a:pPr marL="0" indent="0" algn="l">
              <a:buNone/>
            </a:pPr>
            <a:r>
              <a:rPr lang="el-GR" sz="2000" b="0" i="0" dirty="0">
                <a:solidFill>
                  <a:srgbClr val="1A1A1A"/>
                </a:solidFill>
                <a:effectLst/>
                <a:latin typeface="Book Antiqua" panose="02040602050305030304" pitchFamily="18" charset="0"/>
              </a:rPr>
              <a:t>Στην </a:t>
            </a:r>
            <a:r>
              <a:rPr lang="el-GR" sz="2000" b="0" i="0" u="none" strike="noStrike" dirty="0">
                <a:solidFill>
                  <a:srgbClr val="0052FF"/>
                </a:solidFill>
                <a:effectLst/>
                <a:latin typeface="Book Antiqua" panose="02040602050305030304" pitchFamily="18" charset="0"/>
                <a:hlinkClick r:id="rId2"/>
              </a:rPr>
              <a:t>Θεσσαλία</a:t>
            </a:r>
            <a:r>
              <a:rPr lang="el-GR" sz="2000" b="0" i="0" dirty="0">
                <a:solidFill>
                  <a:srgbClr val="1A1A1A"/>
                </a:solidFill>
                <a:effectLst/>
                <a:latin typeface="Book Antiqua" panose="02040602050305030304" pitchFamily="18" charset="0"/>
              </a:rPr>
              <a:t>, το συγκρότημα των επιβλητικών βράχων υψώνεται πάνω από την Καλαμπάκα, ανάμεσα στην Πίνδο και τα Αντιχάσια. Ο μοναχισμός εδώ ξεκίνησε τον 11ο αιώνα, όταν μοναχοί ασκητές έφυγαν από το Άγιο Όρος και ήρθαν στη Θεσσαλία, για να ασκητέψουν στις σπηλιές των πελώριων βράχων. Τον 14ο αιώνα ο όσιος Αθανάσιος Μετεωρίτης οργάνωσε την πρώτη κοινοβιακή κοινότητα, ιδρύοντας τη μονή του Μεγάλου Μετεώρου. Ακολούθησαν μοναχοί και από άλλες περιοχές της Ελλάδος, ιδρύοντας 20 συνολικά μονές.</a:t>
            </a:r>
          </a:p>
          <a:p>
            <a:endParaRPr lang="el-GR" dirty="0"/>
          </a:p>
        </p:txBody>
      </p:sp>
      <p:sp>
        <p:nvSpPr>
          <p:cNvPr id="4" name="Διάγραμμα ροής: Προκαθορισμένη διεργασία 3">
            <a:extLst>
              <a:ext uri="{FF2B5EF4-FFF2-40B4-BE49-F238E27FC236}">
                <a16:creationId xmlns:a16="http://schemas.microsoft.com/office/drawing/2014/main" xmlns="" id="{CF1EF27A-24C5-4A06-B2CC-3D474D1E33BC}"/>
              </a:ext>
            </a:extLst>
          </p:cNvPr>
          <p:cNvSpPr/>
          <p:nvPr/>
        </p:nvSpPr>
        <p:spPr>
          <a:xfrm>
            <a:off x="619125" y="4591050"/>
            <a:ext cx="1933575" cy="1901825"/>
          </a:xfrm>
          <a:prstGeom prst="flowChartPredefinedProcess">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ιάγραμμα ροής: Προκαθορισμένη διεργασία 4">
            <a:extLst>
              <a:ext uri="{FF2B5EF4-FFF2-40B4-BE49-F238E27FC236}">
                <a16:creationId xmlns:a16="http://schemas.microsoft.com/office/drawing/2014/main" xmlns="" id="{16B44025-5363-45EF-850C-C6FF4C396793}"/>
              </a:ext>
            </a:extLst>
          </p:cNvPr>
          <p:cNvSpPr/>
          <p:nvPr/>
        </p:nvSpPr>
        <p:spPr>
          <a:xfrm>
            <a:off x="5172075" y="4570411"/>
            <a:ext cx="1933575" cy="1901825"/>
          </a:xfrm>
          <a:prstGeom prst="flowChartPredefinedProcess">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ιάγραμμα ροής: Προκαθορισμένη διεργασία 5">
            <a:extLst>
              <a:ext uri="{FF2B5EF4-FFF2-40B4-BE49-F238E27FC236}">
                <a16:creationId xmlns:a16="http://schemas.microsoft.com/office/drawing/2014/main" xmlns="" id="{DD6654E6-A3A4-469A-B5D7-706F6A66F46D}"/>
              </a:ext>
            </a:extLst>
          </p:cNvPr>
          <p:cNvSpPr/>
          <p:nvPr/>
        </p:nvSpPr>
        <p:spPr>
          <a:xfrm>
            <a:off x="2857500" y="4591049"/>
            <a:ext cx="1933575" cy="1901825"/>
          </a:xfrm>
          <a:prstGeom prst="flowChartPredefinedProcess">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Διάγραμμα ροής: Προκαθορισμένη διεργασία 6">
            <a:extLst>
              <a:ext uri="{FF2B5EF4-FFF2-40B4-BE49-F238E27FC236}">
                <a16:creationId xmlns:a16="http://schemas.microsoft.com/office/drawing/2014/main" xmlns="" id="{36374C7E-BE83-4F67-A7BD-7DADC9F59188}"/>
              </a:ext>
            </a:extLst>
          </p:cNvPr>
          <p:cNvSpPr/>
          <p:nvPr/>
        </p:nvSpPr>
        <p:spPr>
          <a:xfrm>
            <a:off x="10086975" y="4570409"/>
            <a:ext cx="1933575" cy="1901825"/>
          </a:xfrm>
          <a:prstGeom prst="flowChartPredefinedProcess">
            <a:avLst/>
          </a:prstGeom>
          <a:blipFill>
            <a:blip r:embed="rId6"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Διάγραμμα ροής: Προκαθορισμένη διεργασία 7">
            <a:extLst>
              <a:ext uri="{FF2B5EF4-FFF2-40B4-BE49-F238E27FC236}">
                <a16:creationId xmlns:a16="http://schemas.microsoft.com/office/drawing/2014/main" xmlns="" id="{342A1A81-173F-4C80-B5A2-8D16D8CDC81C}"/>
              </a:ext>
            </a:extLst>
          </p:cNvPr>
          <p:cNvSpPr/>
          <p:nvPr/>
        </p:nvSpPr>
        <p:spPr>
          <a:xfrm>
            <a:off x="7629525" y="4570410"/>
            <a:ext cx="1933575" cy="1901825"/>
          </a:xfrm>
          <a:prstGeom prst="flowChartPredefinedProcess">
            <a:avLst/>
          </a:prstGeom>
          <a:blipFill>
            <a:blip r:embed="rId7"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858309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EAE6662-568C-4907-838E-019D4C8CAD82}"/>
              </a:ext>
            </a:extLst>
          </p:cNvPr>
          <p:cNvSpPr>
            <a:spLocks noGrp="1"/>
          </p:cNvSpPr>
          <p:nvPr>
            <p:ph type="title"/>
          </p:nvPr>
        </p:nvSpPr>
        <p:spPr/>
        <p:txBody>
          <a:bodyPr>
            <a:normAutofit fontScale="90000"/>
          </a:bodyPr>
          <a:lstStyle/>
          <a:p>
            <a:r>
              <a:rPr lang="el-GR" sz="3100" b="1" i="0" dirty="0">
                <a:solidFill>
                  <a:srgbClr val="1A1A1A"/>
                </a:solidFill>
                <a:effectLst/>
                <a:latin typeface="Book Antiqua" panose="02040602050305030304" pitchFamily="18" charset="0"/>
              </a:rPr>
              <a:t>Γνωρίστε τον ιδανικό τόπο για τους λάτρεις της αναρρίχησης</a:t>
            </a:r>
            <a:r>
              <a:rPr lang="el-GR" b="1" i="0" dirty="0">
                <a:solidFill>
                  <a:srgbClr val="1A1A1A"/>
                </a:solidFill>
                <a:effectLst/>
                <a:latin typeface="CoreSans"/>
              </a:rPr>
              <a:t/>
            </a:r>
            <a:br>
              <a:rPr lang="el-GR" b="1" i="0" dirty="0">
                <a:solidFill>
                  <a:srgbClr val="1A1A1A"/>
                </a:solidFill>
                <a:effectLst/>
                <a:latin typeface="CoreSans"/>
              </a:rPr>
            </a:br>
            <a:endParaRPr lang="el-GR" dirty="0"/>
          </a:p>
        </p:txBody>
      </p:sp>
      <p:sp>
        <p:nvSpPr>
          <p:cNvPr id="3" name="Θέση περιεχομένου 2">
            <a:extLst>
              <a:ext uri="{FF2B5EF4-FFF2-40B4-BE49-F238E27FC236}">
                <a16:creationId xmlns:a16="http://schemas.microsoft.com/office/drawing/2014/main" xmlns="" id="{F041B429-BC60-4E3A-BC99-3B4387A45EEB}"/>
              </a:ext>
            </a:extLst>
          </p:cNvPr>
          <p:cNvSpPr>
            <a:spLocks noGrp="1"/>
          </p:cNvSpPr>
          <p:nvPr>
            <p:ph idx="1"/>
          </p:nvPr>
        </p:nvSpPr>
        <p:spPr/>
        <p:txBody>
          <a:bodyPr/>
          <a:lstStyle/>
          <a:p>
            <a:pPr marL="0" indent="0" algn="l">
              <a:buNone/>
            </a:pPr>
            <a:r>
              <a:rPr lang="el-GR" b="0" i="0" dirty="0">
                <a:solidFill>
                  <a:srgbClr val="1A1A1A"/>
                </a:solidFill>
                <a:effectLst/>
                <a:latin typeface="Book Antiqua" panose="02040602050305030304" pitchFamily="18" charset="0"/>
              </a:rPr>
              <a:t>Η αναρρίχηση στα Μετέωρα δεν σταμάτησε ποτέ. Οι μοναχοί και ασκητές σκαρφάλωναν στις μονές και στις σκήτες τους με σκοινιά, με δίχτυα ή με γυμνά χέρια. Η αναρρίχηση στους βράχους των Μετεώρων συνεχίζεται και σήμερα. Αποτελεί όνειρο ζωής για πολλούς λάτρεις του σπορ που έρχονται από κάθε γωνιά της γης. </a:t>
            </a:r>
          </a:p>
          <a:p>
            <a:endParaRPr lang="el-GR" dirty="0"/>
          </a:p>
        </p:txBody>
      </p:sp>
    </p:spTree>
    <p:extLst>
      <p:ext uri="{BB962C8B-B14F-4D97-AF65-F5344CB8AC3E}">
        <p14:creationId xmlns:p14="http://schemas.microsoft.com/office/powerpoint/2010/main" xmlns="" val="213524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0ABE834-E25A-475F-A8CC-D843A3EB35BF}"/>
              </a:ext>
            </a:extLst>
          </p:cNvPr>
          <p:cNvSpPr>
            <a:spLocks noGrp="1"/>
          </p:cNvSpPr>
          <p:nvPr>
            <p:ph type="title"/>
          </p:nvPr>
        </p:nvSpPr>
        <p:spPr/>
        <p:txBody>
          <a:bodyPr>
            <a:normAutofit/>
          </a:bodyPr>
          <a:lstStyle/>
          <a:p>
            <a:r>
              <a:rPr lang="el-GR" sz="2800" b="1" i="0" dirty="0">
                <a:solidFill>
                  <a:srgbClr val="1A1A1A"/>
                </a:solidFill>
                <a:effectLst/>
                <a:latin typeface="Book Antiqua" panose="02040602050305030304" pitchFamily="18" charset="0"/>
              </a:rPr>
              <a:t>Επισκεφτείτε τα ζωντανά «αιωρούμενα» μοναστήρια</a:t>
            </a:r>
            <a:br>
              <a:rPr lang="el-GR" sz="2800" b="1" i="0" dirty="0">
                <a:solidFill>
                  <a:srgbClr val="1A1A1A"/>
                </a:solidFill>
                <a:effectLst/>
                <a:latin typeface="Book Antiqua" panose="02040602050305030304" pitchFamily="18" charset="0"/>
              </a:rPr>
            </a:br>
            <a:endParaRPr lang="el-GR" sz="2800" dirty="0"/>
          </a:p>
        </p:txBody>
      </p:sp>
      <p:sp>
        <p:nvSpPr>
          <p:cNvPr id="3" name="Θέση περιεχομένου 2">
            <a:extLst>
              <a:ext uri="{FF2B5EF4-FFF2-40B4-BE49-F238E27FC236}">
                <a16:creationId xmlns:a16="http://schemas.microsoft.com/office/drawing/2014/main" xmlns="" id="{B6E1B094-F685-4580-A480-FC11B916F326}"/>
              </a:ext>
            </a:extLst>
          </p:cNvPr>
          <p:cNvSpPr>
            <a:spLocks noGrp="1"/>
          </p:cNvSpPr>
          <p:nvPr>
            <p:ph idx="1"/>
          </p:nvPr>
        </p:nvSpPr>
        <p:spPr/>
        <p:txBody>
          <a:bodyPr/>
          <a:lstStyle/>
          <a:p>
            <a:pPr marL="0" indent="0" algn="l">
              <a:buNone/>
            </a:pPr>
            <a:r>
              <a:rPr lang="el-GR" sz="2000" b="0" i="0" dirty="0">
                <a:solidFill>
                  <a:srgbClr val="1A1A1A"/>
                </a:solidFill>
                <a:effectLst/>
                <a:latin typeface="Book Antiqua" panose="02040602050305030304" pitchFamily="18" charset="0"/>
              </a:rPr>
              <a:t>Στις μέρες μας υπάρχουν έξι ζωντανά, ακμαία και ανακαινισμένα μοναστήρια στα Μετέωρα, τα οποία υποδέχονται φιλόξενα στο αρχονταρίκι τους τον προσκυνητή. Είναι του Αγίου Νικολάου </a:t>
            </a:r>
            <a:r>
              <a:rPr lang="el-GR" sz="2000" b="0" i="0" dirty="0" err="1">
                <a:solidFill>
                  <a:srgbClr val="1A1A1A"/>
                </a:solidFill>
                <a:effectLst/>
                <a:latin typeface="Book Antiqua" panose="02040602050305030304" pitchFamily="18" charset="0"/>
              </a:rPr>
              <a:t>Αναπαυσά</a:t>
            </a:r>
            <a:r>
              <a:rPr lang="el-GR" sz="2000" b="0" i="0" dirty="0">
                <a:solidFill>
                  <a:srgbClr val="1A1A1A"/>
                </a:solidFill>
                <a:effectLst/>
                <a:latin typeface="Book Antiqua" panose="02040602050305030304" pitchFamily="18" charset="0"/>
              </a:rPr>
              <a:t>, της Μεταμόρφωσης του </a:t>
            </a:r>
            <a:r>
              <a:rPr lang="el-GR" sz="2000" b="0" i="0" dirty="0" err="1">
                <a:solidFill>
                  <a:srgbClr val="1A1A1A"/>
                </a:solidFill>
                <a:effectLst/>
                <a:latin typeface="Book Antiqua" panose="02040602050305030304" pitchFamily="18" charset="0"/>
              </a:rPr>
              <a:t>Σωτήρος</a:t>
            </a:r>
            <a:r>
              <a:rPr lang="el-GR" sz="2000" b="0" i="0" dirty="0">
                <a:solidFill>
                  <a:srgbClr val="1A1A1A"/>
                </a:solidFill>
                <a:effectLst/>
                <a:latin typeface="Book Antiqua" panose="02040602050305030304" pitchFamily="18" charset="0"/>
              </a:rPr>
              <a:t> ή Μεγάλου Μετεώρου, του Βαρλαάμ, του </a:t>
            </a:r>
            <a:r>
              <a:rPr lang="el-GR" sz="2000" b="0" i="0" dirty="0" err="1">
                <a:solidFill>
                  <a:srgbClr val="1A1A1A"/>
                </a:solidFill>
                <a:effectLst/>
                <a:latin typeface="Book Antiqua" panose="02040602050305030304" pitchFamily="18" charset="0"/>
              </a:rPr>
              <a:t>Ρουσσάνου</a:t>
            </a:r>
            <a:r>
              <a:rPr lang="el-GR" sz="2000" b="0" i="0" dirty="0">
                <a:solidFill>
                  <a:srgbClr val="1A1A1A"/>
                </a:solidFill>
                <a:effectLst/>
                <a:latin typeface="Book Antiqua" panose="02040602050305030304" pitchFamily="18" charset="0"/>
              </a:rPr>
              <a:t>, της Αγίας Τριάδας και του Αγίου Στεφάνου. Τα υπόλοιπα είναι είτε ανακαινισμένα, αλλά χωρίς μοναχούς, είτε ερειπωμένα.</a:t>
            </a:r>
          </a:p>
          <a:p>
            <a:endParaRPr lang="el-GR" dirty="0"/>
          </a:p>
        </p:txBody>
      </p:sp>
      <p:grpSp>
        <p:nvGrpSpPr>
          <p:cNvPr id="25" name="Ομάδα 24">
            <a:extLst>
              <a:ext uri="{FF2B5EF4-FFF2-40B4-BE49-F238E27FC236}">
                <a16:creationId xmlns:a16="http://schemas.microsoft.com/office/drawing/2014/main" xmlns="" id="{BA7E011F-7C69-4347-90AA-73CACC1AF573}"/>
              </a:ext>
            </a:extLst>
          </p:cNvPr>
          <p:cNvGrpSpPr/>
          <p:nvPr/>
        </p:nvGrpSpPr>
        <p:grpSpPr>
          <a:xfrm>
            <a:off x="346229" y="3326065"/>
            <a:ext cx="11155531" cy="3464027"/>
            <a:chOff x="346229" y="3326065"/>
            <a:chExt cx="11155531" cy="3464027"/>
          </a:xfrm>
          <a:blipFill>
            <a:blip r:embed="rId2"/>
            <a:stretch>
              <a:fillRect/>
            </a:stretch>
          </a:blipFill>
        </p:grpSpPr>
        <p:sp>
          <p:nvSpPr>
            <p:cNvPr id="4" name="Εξάγωνο 3">
              <a:extLst>
                <a:ext uri="{FF2B5EF4-FFF2-40B4-BE49-F238E27FC236}">
                  <a16:creationId xmlns:a16="http://schemas.microsoft.com/office/drawing/2014/main" xmlns="" id="{7C49E19F-42C7-458D-B3D4-DB80937BC34E}"/>
                </a:ext>
              </a:extLst>
            </p:cNvPr>
            <p:cNvSpPr/>
            <p:nvPr/>
          </p:nvSpPr>
          <p:spPr>
            <a:xfrm>
              <a:off x="346229" y="3762360"/>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Εξάγωνο 4">
              <a:extLst>
                <a:ext uri="{FF2B5EF4-FFF2-40B4-BE49-F238E27FC236}">
                  <a16:creationId xmlns:a16="http://schemas.microsoft.com/office/drawing/2014/main" xmlns="" id="{02A9B894-3C44-4AD2-9F05-865B1F338F84}"/>
                </a:ext>
              </a:extLst>
            </p:cNvPr>
            <p:cNvSpPr/>
            <p:nvPr/>
          </p:nvSpPr>
          <p:spPr>
            <a:xfrm>
              <a:off x="366573" y="5182790"/>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Εξάγωνο 5">
              <a:extLst>
                <a:ext uri="{FF2B5EF4-FFF2-40B4-BE49-F238E27FC236}">
                  <a16:creationId xmlns:a16="http://schemas.microsoft.com/office/drawing/2014/main" xmlns="" id="{118987E9-CC04-4511-8F2B-B1927D7C2ACB}"/>
                </a:ext>
              </a:extLst>
            </p:cNvPr>
            <p:cNvSpPr/>
            <p:nvPr/>
          </p:nvSpPr>
          <p:spPr>
            <a:xfrm>
              <a:off x="3056877" y="5137058"/>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Εξάγωνο 6">
              <a:extLst>
                <a:ext uri="{FF2B5EF4-FFF2-40B4-BE49-F238E27FC236}">
                  <a16:creationId xmlns:a16="http://schemas.microsoft.com/office/drawing/2014/main" xmlns="" id="{DEEE1213-4F9F-4EF7-AE5D-1398487375CD}"/>
                </a:ext>
              </a:extLst>
            </p:cNvPr>
            <p:cNvSpPr/>
            <p:nvPr/>
          </p:nvSpPr>
          <p:spPr>
            <a:xfrm>
              <a:off x="1728186" y="4425140"/>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Εξάγωνο 7">
              <a:extLst>
                <a:ext uri="{FF2B5EF4-FFF2-40B4-BE49-F238E27FC236}">
                  <a16:creationId xmlns:a16="http://schemas.microsoft.com/office/drawing/2014/main" xmlns="" id="{7F08A255-3FCD-45F7-AC84-92C894BF9F90}"/>
                </a:ext>
              </a:extLst>
            </p:cNvPr>
            <p:cNvSpPr/>
            <p:nvPr/>
          </p:nvSpPr>
          <p:spPr>
            <a:xfrm>
              <a:off x="3056877" y="3713222"/>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Εξάγωνο 8">
              <a:extLst>
                <a:ext uri="{FF2B5EF4-FFF2-40B4-BE49-F238E27FC236}">
                  <a16:creationId xmlns:a16="http://schemas.microsoft.com/office/drawing/2014/main" xmlns="" id="{DFE1C5E2-69E6-4034-AB88-D05385222A23}"/>
                </a:ext>
              </a:extLst>
            </p:cNvPr>
            <p:cNvSpPr/>
            <p:nvPr/>
          </p:nvSpPr>
          <p:spPr>
            <a:xfrm>
              <a:off x="4438834" y="4425140"/>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Εξάγωνο 9">
              <a:extLst>
                <a:ext uri="{FF2B5EF4-FFF2-40B4-BE49-F238E27FC236}">
                  <a16:creationId xmlns:a16="http://schemas.microsoft.com/office/drawing/2014/main" xmlns="" id="{B98B678F-B5CD-4CD2-8DF5-8136D1D673C9}"/>
                </a:ext>
              </a:extLst>
            </p:cNvPr>
            <p:cNvSpPr/>
            <p:nvPr/>
          </p:nvSpPr>
          <p:spPr>
            <a:xfrm>
              <a:off x="5767525" y="3694890"/>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Εξάγωνο 10">
              <a:extLst>
                <a:ext uri="{FF2B5EF4-FFF2-40B4-BE49-F238E27FC236}">
                  <a16:creationId xmlns:a16="http://schemas.microsoft.com/office/drawing/2014/main" xmlns="" id="{A603DB60-C7F2-40E3-BA14-881D663EDCC6}"/>
                </a:ext>
              </a:extLst>
            </p:cNvPr>
            <p:cNvSpPr/>
            <p:nvPr/>
          </p:nvSpPr>
          <p:spPr>
            <a:xfrm>
              <a:off x="7162429" y="4349725"/>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Εξάγωνο 11">
              <a:extLst>
                <a:ext uri="{FF2B5EF4-FFF2-40B4-BE49-F238E27FC236}">
                  <a16:creationId xmlns:a16="http://schemas.microsoft.com/office/drawing/2014/main" xmlns="" id="{8E3E85ED-1F27-4747-B9EC-B36ADCEB6C6F}"/>
                </a:ext>
              </a:extLst>
            </p:cNvPr>
            <p:cNvSpPr/>
            <p:nvPr/>
          </p:nvSpPr>
          <p:spPr>
            <a:xfrm>
              <a:off x="5833738" y="5129980"/>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Εξάγωνο 12">
              <a:extLst>
                <a:ext uri="{FF2B5EF4-FFF2-40B4-BE49-F238E27FC236}">
                  <a16:creationId xmlns:a16="http://schemas.microsoft.com/office/drawing/2014/main" xmlns="" id="{4E952040-ECC7-4237-ADEC-4247D0BD59FE}"/>
                </a:ext>
              </a:extLst>
            </p:cNvPr>
            <p:cNvSpPr/>
            <p:nvPr/>
          </p:nvSpPr>
          <p:spPr>
            <a:xfrm>
              <a:off x="1822141" y="3452425"/>
              <a:ext cx="1361613" cy="91508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Εξάγωνο 13">
              <a:extLst>
                <a:ext uri="{FF2B5EF4-FFF2-40B4-BE49-F238E27FC236}">
                  <a16:creationId xmlns:a16="http://schemas.microsoft.com/office/drawing/2014/main" xmlns="" id="{B75771D8-1536-435B-9EE0-FBEAEBF2D3B1}"/>
                </a:ext>
              </a:extLst>
            </p:cNvPr>
            <p:cNvSpPr/>
            <p:nvPr/>
          </p:nvSpPr>
          <p:spPr>
            <a:xfrm>
              <a:off x="4539263" y="3443210"/>
              <a:ext cx="1361613" cy="91508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Εξάγωνο 14">
              <a:extLst>
                <a:ext uri="{FF2B5EF4-FFF2-40B4-BE49-F238E27FC236}">
                  <a16:creationId xmlns:a16="http://schemas.microsoft.com/office/drawing/2014/main" xmlns="" id="{FB37D716-6BF8-4B19-8E99-ED16C2743DA0}"/>
                </a:ext>
              </a:extLst>
            </p:cNvPr>
            <p:cNvSpPr/>
            <p:nvPr/>
          </p:nvSpPr>
          <p:spPr>
            <a:xfrm>
              <a:off x="1842115" y="5858712"/>
              <a:ext cx="1361613" cy="91508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Εξάγωνο 15">
              <a:extLst>
                <a:ext uri="{FF2B5EF4-FFF2-40B4-BE49-F238E27FC236}">
                  <a16:creationId xmlns:a16="http://schemas.microsoft.com/office/drawing/2014/main" xmlns="" id="{ED071D64-7382-433C-8AA6-CFDC0F1AA82E}"/>
                </a:ext>
              </a:extLst>
            </p:cNvPr>
            <p:cNvSpPr/>
            <p:nvPr/>
          </p:nvSpPr>
          <p:spPr>
            <a:xfrm>
              <a:off x="4532419" y="5875009"/>
              <a:ext cx="1361613" cy="91508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Εξάγωνο 16">
              <a:extLst>
                <a:ext uri="{FF2B5EF4-FFF2-40B4-BE49-F238E27FC236}">
                  <a16:creationId xmlns:a16="http://schemas.microsoft.com/office/drawing/2014/main" xmlns="" id="{8D86132E-EC28-449E-8029-79D27579EBF6}"/>
                </a:ext>
              </a:extLst>
            </p:cNvPr>
            <p:cNvSpPr/>
            <p:nvPr/>
          </p:nvSpPr>
          <p:spPr>
            <a:xfrm>
              <a:off x="8491120" y="3686556"/>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Εξάγωνο 17">
              <a:extLst>
                <a:ext uri="{FF2B5EF4-FFF2-40B4-BE49-F238E27FC236}">
                  <a16:creationId xmlns:a16="http://schemas.microsoft.com/office/drawing/2014/main" xmlns="" id="{A45AA3D6-E58A-4D9C-AE00-699D66ECCFB9}"/>
                </a:ext>
              </a:extLst>
            </p:cNvPr>
            <p:cNvSpPr/>
            <p:nvPr/>
          </p:nvSpPr>
          <p:spPr>
            <a:xfrm>
              <a:off x="9886024" y="4327909"/>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Εξάγωνο 18">
              <a:extLst>
                <a:ext uri="{FF2B5EF4-FFF2-40B4-BE49-F238E27FC236}">
                  <a16:creationId xmlns:a16="http://schemas.microsoft.com/office/drawing/2014/main" xmlns="" id="{B942D6BE-1446-4D42-82B0-2BDB35CCE82E}"/>
                </a:ext>
              </a:extLst>
            </p:cNvPr>
            <p:cNvSpPr/>
            <p:nvPr/>
          </p:nvSpPr>
          <p:spPr>
            <a:xfrm>
              <a:off x="8557333" y="5087921"/>
              <a:ext cx="1615736" cy="132556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Εξάγωνο 19">
              <a:extLst>
                <a:ext uri="{FF2B5EF4-FFF2-40B4-BE49-F238E27FC236}">
                  <a16:creationId xmlns:a16="http://schemas.microsoft.com/office/drawing/2014/main" xmlns="" id="{D445AA2A-49D5-4530-9189-6F13A90C59F8}"/>
                </a:ext>
              </a:extLst>
            </p:cNvPr>
            <p:cNvSpPr/>
            <p:nvPr/>
          </p:nvSpPr>
          <p:spPr>
            <a:xfrm>
              <a:off x="7359033" y="5806182"/>
              <a:ext cx="1361613" cy="91508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Εξάγωνο 20">
              <a:extLst>
                <a:ext uri="{FF2B5EF4-FFF2-40B4-BE49-F238E27FC236}">
                  <a16:creationId xmlns:a16="http://schemas.microsoft.com/office/drawing/2014/main" xmlns="" id="{73003585-2A72-40BD-85EF-8B02EC14977F}"/>
                </a:ext>
              </a:extLst>
            </p:cNvPr>
            <p:cNvSpPr/>
            <p:nvPr/>
          </p:nvSpPr>
          <p:spPr>
            <a:xfrm>
              <a:off x="7245007" y="3390508"/>
              <a:ext cx="1361613" cy="91508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Εξάγωνο 21">
              <a:extLst>
                <a:ext uri="{FF2B5EF4-FFF2-40B4-BE49-F238E27FC236}">
                  <a16:creationId xmlns:a16="http://schemas.microsoft.com/office/drawing/2014/main" xmlns="" id="{CD41B33E-847C-4F20-87A8-5799410603D2}"/>
                </a:ext>
              </a:extLst>
            </p:cNvPr>
            <p:cNvSpPr/>
            <p:nvPr/>
          </p:nvSpPr>
          <p:spPr>
            <a:xfrm>
              <a:off x="10045823" y="5772131"/>
              <a:ext cx="1361613" cy="91508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Εξάγωνο 22">
              <a:extLst>
                <a:ext uri="{FF2B5EF4-FFF2-40B4-BE49-F238E27FC236}">
                  <a16:creationId xmlns:a16="http://schemas.microsoft.com/office/drawing/2014/main" xmlns="" id="{E9AD3AA8-6825-4673-8420-1BE912CDA8B1}"/>
                </a:ext>
              </a:extLst>
            </p:cNvPr>
            <p:cNvSpPr/>
            <p:nvPr/>
          </p:nvSpPr>
          <p:spPr>
            <a:xfrm>
              <a:off x="9934853" y="3326065"/>
              <a:ext cx="1361613" cy="915083"/>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xmlns="" val="3520191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6FC6EE4-A567-444F-A2AA-F1D234F83239}"/>
              </a:ext>
            </a:extLst>
          </p:cNvPr>
          <p:cNvSpPr>
            <a:spLocks noGrp="1"/>
          </p:cNvSpPr>
          <p:nvPr>
            <p:ph type="title"/>
          </p:nvPr>
        </p:nvSpPr>
        <p:spPr/>
        <p:txBody>
          <a:bodyPr>
            <a:normAutofit/>
          </a:bodyPr>
          <a:lstStyle/>
          <a:p>
            <a:r>
              <a:rPr lang="el-GR" sz="3100" b="1" i="0" dirty="0">
                <a:solidFill>
                  <a:srgbClr val="1A1A1A"/>
                </a:solidFill>
                <a:effectLst/>
                <a:latin typeface="Book Antiqua" panose="02040602050305030304" pitchFamily="18" charset="0"/>
              </a:rPr>
              <a:t>Εξερευνήστε το φωλιασμένο στους βράχους Καστράκι</a:t>
            </a:r>
            <a:r>
              <a:rPr lang="el-GR" b="1" i="0" dirty="0">
                <a:solidFill>
                  <a:srgbClr val="1A1A1A"/>
                </a:solidFill>
                <a:effectLst/>
                <a:latin typeface="Book Antiqua" panose="02040602050305030304" pitchFamily="18" charset="0"/>
              </a:rPr>
              <a:t/>
            </a:r>
            <a:br>
              <a:rPr lang="el-GR" b="1" i="0" dirty="0">
                <a:solidFill>
                  <a:srgbClr val="1A1A1A"/>
                </a:solidFill>
                <a:effectLst/>
                <a:latin typeface="Book Antiqua" panose="02040602050305030304" pitchFamily="18" charset="0"/>
              </a:rPr>
            </a:br>
            <a:endParaRPr lang="el-GR" dirty="0"/>
          </a:p>
        </p:txBody>
      </p:sp>
      <p:sp>
        <p:nvSpPr>
          <p:cNvPr id="3" name="Θέση περιεχομένου 2">
            <a:extLst>
              <a:ext uri="{FF2B5EF4-FFF2-40B4-BE49-F238E27FC236}">
                <a16:creationId xmlns:a16="http://schemas.microsoft.com/office/drawing/2014/main" xmlns="" id="{A2023C79-DE4D-4EE3-A97C-66CBB52AAD0B}"/>
              </a:ext>
            </a:extLst>
          </p:cNvPr>
          <p:cNvSpPr>
            <a:spLocks noGrp="1"/>
          </p:cNvSpPr>
          <p:nvPr>
            <p:ph idx="1"/>
          </p:nvPr>
        </p:nvSpPr>
        <p:spPr/>
        <p:txBody>
          <a:bodyPr/>
          <a:lstStyle/>
          <a:p>
            <a:pPr marL="0" indent="0" algn="l">
              <a:buNone/>
            </a:pPr>
            <a:r>
              <a:rPr lang="el-GR" b="0" i="0" dirty="0">
                <a:solidFill>
                  <a:srgbClr val="1A1A1A"/>
                </a:solidFill>
                <a:effectLst/>
                <a:latin typeface="Book Antiqua" panose="02040602050305030304" pitchFamily="18" charset="0"/>
              </a:rPr>
              <a:t>Φωλιάζει ανάμεσα στους βράχους και είναι το ωραιότερο χωριό στην περιοχή και ορμητήριο των αναρριχητών. Έχει εστιατόρια, μικρά ξενοδοχεία και ενοικιαζόμενα δωμάτια, καθώς και καταστήματα με τουριστικά είδη. Το Παλιό Καστράκι έχει χαρακτηριστεί παραδοσιακός οικισμός.</a:t>
            </a:r>
          </a:p>
          <a:p>
            <a:endParaRPr lang="el-GR" dirty="0"/>
          </a:p>
        </p:txBody>
      </p:sp>
    </p:spTree>
    <p:extLst>
      <p:ext uri="{BB962C8B-B14F-4D97-AF65-F5344CB8AC3E}">
        <p14:creationId xmlns:p14="http://schemas.microsoft.com/office/powerpoint/2010/main" xmlns="" val="73078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Ομάδα 29">
            <a:extLst>
              <a:ext uri="{FF2B5EF4-FFF2-40B4-BE49-F238E27FC236}">
                <a16:creationId xmlns:a16="http://schemas.microsoft.com/office/drawing/2014/main" xmlns="" id="{B090BC70-9C55-4B19-816A-C49791EE2B37}"/>
              </a:ext>
            </a:extLst>
          </p:cNvPr>
          <p:cNvGrpSpPr/>
          <p:nvPr/>
        </p:nvGrpSpPr>
        <p:grpSpPr>
          <a:xfrm>
            <a:off x="400046" y="19049"/>
            <a:ext cx="11713375" cy="6867526"/>
            <a:chOff x="400046" y="19049"/>
            <a:chExt cx="11713375" cy="6867526"/>
          </a:xfrm>
          <a:blipFill>
            <a:blip r:embed="rId2"/>
            <a:stretch>
              <a:fillRect/>
            </a:stretch>
          </a:blipFill>
        </p:grpSpPr>
        <p:sp>
          <p:nvSpPr>
            <p:cNvPr id="2" name="Εξάγωνο 1">
              <a:extLst>
                <a:ext uri="{FF2B5EF4-FFF2-40B4-BE49-F238E27FC236}">
                  <a16:creationId xmlns:a16="http://schemas.microsoft.com/office/drawing/2014/main" xmlns="" id="{A5B59AFF-6F80-4037-A4A1-C829D98E7DC1}"/>
                </a:ext>
              </a:extLst>
            </p:cNvPr>
            <p:cNvSpPr/>
            <p:nvPr/>
          </p:nvSpPr>
          <p:spPr>
            <a:xfrm>
              <a:off x="400046" y="1609723"/>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Εξάγωνο 2">
              <a:extLst>
                <a:ext uri="{FF2B5EF4-FFF2-40B4-BE49-F238E27FC236}">
                  <a16:creationId xmlns:a16="http://schemas.microsoft.com/office/drawing/2014/main" xmlns="" id="{43873B0F-C0F4-49EE-B4D1-0D1D4418C8B2}"/>
                </a:ext>
              </a:extLst>
            </p:cNvPr>
            <p:cNvSpPr/>
            <p:nvPr/>
          </p:nvSpPr>
          <p:spPr>
            <a:xfrm>
              <a:off x="2081212" y="3895727"/>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Εξάγωνο 3">
              <a:extLst>
                <a:ext uri="{FF2B5EF4-FFF2-40B4-BE49-F238E27FC236}">
                  <a16:creationId xmlns:a16="http://schemas.microsoft.com/office/drawing/2014/main" xmlns="" id="{4D409962-90C3-4984-A413-3719186AC8CB}"/>
                </a:ext>
              </a:extLst>
            </p:cNvPr>
            <p:cNvSpPr/>
            <p:nvPr/>
          </p:nvSpPr>
          <p:spPr>
            <a:xfrm>
              <a:off x="2033587" y="838200"/>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Εξάγωνο 4">
              <a:extLst>
                <a:ext uri="{FF2B5EF4-FFF2-40B4-BE49-F238E27FC236}">
                  <a16:creationId xmlns:a16="http://schemas.microsoft.com/office/drawing/2014/main" xmlns="" id="{A39AE8F2-F2B0-466A-88AA-493A804DDFE9}"/>
                </a:ext>
              </a:extLst>
            </p:cNvPr>
            <p:cNvSpPr/>
            <p:nvPr/>
          </p:nvSpPr>
          <p:spPr>
            <a:xfrm>
              <a:off x="3619500" y="28572"/>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Εξάγωνο 5">
              <a:extLst>
                <a:ext uri="{FF2B5EF4-FFF2-40B4-BE49-F238E27FC236}">
                  <a16:creationId xmlns:a16="http://schemas.microsoft.com/office/drawing/2014/main" xmlns="" id="{8A044025-C059-48B4-8923-E3FC9B12D47E}"/>
                </a:ext>
              </a:extLst>
            </p:cNvPr>
            <p:cNvSpPr/>
            <p:nvPr/>
          </p:nvSpPr>
          <p:spPr>
            <a:xfrm>
              <a:off x="2047873" y="2305048"/>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Εξάγωνο 6">
              <a:extLst>
                <a:ext uri="{FF2B5EF4-FFF2-40B4-BE49-F238E27FC236}">
                  <a16:creationId xmlns:a16="http://schemas.microsoft.com/office/drawing/2014/main" xmlns="" id="{EF0C2190-8F02-420E-A350-9657843FF992}"/>
                </a:ext>
              </a:extLst>
            </p:cNvPr>
            <p:cNvSpPr/>
            <p:nvPr/>
          </p:nvSpPr>
          <p:spPr>
            <a:xfrm>
              <a:off x="5300662" y="3829051"/>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Εξάγωνο 7">
              <a:extLst>
                <a:ext uri="{FF2B5EF4-FFF2-40B4-BE49-F238E27FC236}">
                  <a16:creationId xmlns:a16="http://schemas.microsoft.com/office/drawing/2014/main" xmlns="" id="{C183AAC6-069E-4C80-80C2-14249F21D263}"/>
                </a:ext>
              </a:extLst>
            </p:cNvPr>
            <p:cNvSpPr/>
            <p:nvPr/>
          </p:nvSpPr>
          <p:spPr>
            <a:xfrm>
              <a:off x="3695700" y="3086101"/>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Εξάγωνο 8">
              <a:extLst>
                <a:ext uri="{FF2B5EF4-FFF2-40B4-BE49-F238E27FC236}">
                  <a16:creationId xmlns:a16="http://schemas.microsoft.com/office/drawing/2014/main" xmlns="" id="{A03067A7-DD85-4F59-A3BF-4C1DDCA987E3}"/>
                </a:ext>
              </a:extLst>
            </p:cNvPr>
            <p:cNvSpPr/>
            <p:nvPr/>
          </p:nvSpPr>
          <p:spPr>
            <a:xfrm>
              <a:off x="3676650" y="1552575"/>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Εξάγωνο 9">
              <a:extLst>
                <a:ext uri="{FF2B5EF4-FFF2-40B4-BE49-F238E27FC236}">
                  <a16:creationId xmlns:a16="http://schemas.microsoft.com/office/drawing/2014/main" xmlns="" id="{83A64646-02F1-4539-AD27-3CC3A9DE2DDD}"/>
                </a:ext>
              </a:extLst>
            </p:cNvPr>
            <p:cNvSpPr/>
            <p:nvPr/>
          </p:nvSpPr>
          <p:spPr>
            <a:xfrm>
              <a:off x="5276850" y="761999"/>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Εξάγωνο 10">
              <a:extLst>
                <a:ext uri="{FF2B5EF4-FFF2-40B4-BE49-F238E27FC236}">
                  <a16:creationId xmlns:a16="http://schemas.microsoft.com/office/drawing/2014/main" xmlns="" id="{95608882-4F9E-4B9F-BA65-C35F49DFDF70}"/>
                </a:ext>
              </a:extLst>
            </p:cNvPr>
            <p:cNvSpPr/>
            <p:nvPr/>
          </p:nvSpPr>
          <p:spPr>
            <a:xfrm>
              <a:off x="6934200" y="19049"/>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Εξάγωνο 11">
              <a:extLst>
                <a:ext uri="{FF2B5EF4-FFF2-40B4-BE49-F238E27FC236}">
                  <a16:creationId xmlns:a16="http://schemas.microsoft.com/office/drawing/2014/main" xmlns="" id="{6A3E5CEA-FB43-4988-A4DB-29345D65DFD4}"/>
                </a:ext>
              </a:extLst>
            </p:cNvPr>
            <p:cNvSpPr/>
            <p:nvPr/>
          </p:nvSpPr>
          <p:spPr>
            <a:xfrm>
              <a:off x="5300662" y="2295525"/>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Εξάγωνο 12">
              <a:extLst>
                <a:ext uri="{FF2B5EF4-FFF2-40B4-BE49-F238E27FC236}">
                  <a16:creationId xmlns:a16="http://schemas.microsoft.com/office/drawing/2014/main" xmlns="" id="{F96ECF6A-AA2C-4CAA-B0E5-944E05485180}"/>
                </a:ext>
              </a:extLst>
            </p:cNvPr>
            <p:cNvSpPr/>
            <p:nvPr/>
          </p:nvSpPr>
          <p:spPr>
            <a:xfrm>
              <a:off x="6910387" y="3086101"/>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Εξάγωνο 13">
              <a:extLst>
                <a:ext uri="{FF2B5EF4-FFF2-40B4-BE49-F238E27FC236}">
                  <a16:creationId xmlns:a16="http://schemas.microsoft.com/office/drawing/2014/main" xmlns="" id="{39372FD3-0F24-4E2D-9D1C-9EF460849D29}"/>
                </a:ext>
              </a:extLst>
            </p:cNvPr>
            <p:cNvSpPr/>
            <p:nvPr/>
          </p:nvSpPr>
          <p:spPr>
            <a:xfrm>
              <a:off x="6919912" y="1552575"/>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Εξάγωνο 14">
              <a:extLst>
                <a:ext uri="{FF2B5EF4-FFF2-40B4-BE49-F238E27FC236}">
                  <a16:creationId xmlns:a16="http://schemas.microsoft.com/office/drawing/2014/main" xmlns="" id="{079AB8A8-0C55-4296-963B-32FBE8645F3C}"/>
                </a:ext>
              </a:extLst>
            </p:cNvPr>
            <p:cNvSpPr/>
            <p:nvPr/>
          </p:nvSpPr>
          <p:spPr>
            <a:xfrm>
              <a:off x="8520112" y="2343151"/>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Εξάγωνο 15">
              <a:extLst>
                <a:ext uri="{FF2B5EF4-FFF2-40B4-BE49-F238E27FC236}">
                  <a16:creationId xmlns:a16="http://schemas.microsoft.com/office/drawing/2014/main" xmlns="" id="{93D696FA-D4AC-4966-9605-9F4EF315A07F}"/>
                </a:ext>
              </a:extLst>
            </p:cNvPr>
            <p:cNvSpPr/>
            <p:nvPr/>
          </p:nvSpPr>
          <p:spPr>
            <a:xfrm>
              <a:off x="8520113" y="809625"/>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Εξάγωνο 16">
              <a:extLst>
                <a:ext uri="{FF2B5EF4-FFF2-40B4-BE49-F238E27FC236}">
                  <a16:creationId xmlns:a16="http://schemas.microsoft.com/office/drawing/2014/main" xmlns="" id="{51E35CBD-4D7B-4818-A708-9D36BF092BAE}"/>
                </a:ext>
              </a:extLst>
            </p:cNvPr>
            <p:cNvSpPr/>
            <p:nvPr/>
          </p:nvSpPr>
          <p:spPr>
            <a:xfrm>
              <a:off x="10129837" y="1571625"/>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Εξάγωνο 17">
              <a:extLst>
                <a:ext uri="{FF2B5EF4-FFF2-40B4-BE49-F238E27FC236}">
                  <a16:creationId xmlns:a16="http://schemas.microsoft.com/office/drawing/2014/main" xmlns="" id="{655514A6-D83F-41C8-8E3E-970346D24FB6}"/>
                </a:ext>
              </a:extLst>
            </p:cNvPr>
            <p:cNvSpPr/>
            <p:nvPr/>
          </p:nvSpPr>
          <p:spPr>
            <a:xfrm>
              <a:off x="10129837" y="66675"/>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Εξάγωνο 18">
              <a:extLst>
                <a:ext uri="{FF2B5EF4-FFF2-40B4-BE49-F238E27FC236}">
                  <a16:creationId xmlns:a16="http://schemas.microsoft.com/office/drawing/2014/main" xmlns="" id="{7DFAA6E2-3849-45F4-93CB-B5D549109155}"/>
                </a:ext>
              </a:extLst>
            </p:cNvPr>
            <p:cNvSpPr/>
            <p:nvPr/>
          </p:nvSpPr>
          <p:spPr>
            <a:xfrm>
              <a:off x="409575" y="85724"/>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Εξάγωνο 19">
              <a:extLst>
                <a:ext uri="{FF2B5EF4-FFF2-40B4-BE49-F238E27FC236}">
                  <a16:creationId xmlns:a16="http://schemas.microsoft.com/office/drawing/2014/main" xmlns="" id="{9849C9C4-E116-431E-81C5-0100BA8BC6A5}"/>
                </a:ext>
              </a:extLst>
            </p:cNvPr>
            <p:cNvSpPr/>
            <p:nvPr/>
          </p:nvSpPr>
          <p:spPr>
            <a:xfrm>
              <a:off x="454818" y="3133723"/>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Εξάγωνο 20">
              <a:extLst>
                <a:ext uri="{FF2B5EF4-FFF2-40B4-BE49-F238E27FC236}">
                  <a16:creationId xmlns:a16="http://schemas.microsoft.com/office/drawing/2014/main" xmlns="" id="{135F38C6-C8F7-4E4B-9121-9878E671BC54}"/>
                </a:ext>
              </a:extLst>
            </p:cNvPr>
            <p:cNvSpPr/>
            <p:nvPr/>
          </p:nvSpPr>
          <p:spPr>
            <a:xfrm>
              <a:off x="5334000" y="5343525"/>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Εξάγωνο 21">
              <a:extLst>
                <a:ext uri="{FF2B5EF4-FFF2-40B4-BE49-F238E27FC236}">
                  <a16:creationId xmlns:a16="http://schemas.microsoft.com/office/drawing/2014/main" xmlns="" id="{3742746A-365A-4D9F-8045-D54750462D8E}"/>
                </a:ext>
              </a:extLst>
            </p:cNvPr>
            <p:cNvSpPr/>
            <p:nvPr/>
          </p:nvSpPr>
          <p:spPr>
            <a:xfrm>
              <a:off x="3707606" y="4638677"/>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Εξάγωνο 22">
              <a:extLst>
                <a:ext uri="{FF2B5EF4-FFF2-40B4-BE49-F238E27FC236}">
                  <a16:creationId xmlns:a16="http://schemas.microsoft.com/office/drawing/2014/main" xmlns="" id="{95212B59-3739-4862-B861-5967062BC1E1}"/>
                </a:ext>
              </a:extLst>
            </p:cNvPr>
            <p:cNvSpPr/>
            <p:nvPr/>
          </p:nvSpPr>
          <p:spPr>
            <a:xfrm>
              <a:off x="454818" y="4686296"/>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Εξάγωνο 23">
              <a:extLst>
                <a:ext uri="{FF2B5EF4-FFF2-40B4-BE49-F238E27FC236}">
                  <a16:creationId xmlns:a16="http://schemas.microsoft.com/office/drawing/2014/main" xmlns="" id="{CE1EC549-DE59-4EEC-BF07-A5C2C96938D9}"/>
                </a:ext>
              </a:extLst>
            </p:cNvPr>
            <p:cNvSpPr/>
            <p:nvPr/>
          </p:nvSpPr>
          <p:spPr>
            <a:xfrm>
              <a:off x="8534402" y="3876673"/>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Εξάγωνο 24">
              <a:extLst>
                <a:ext uri="{FF2B5EF4-FFF2-40B4-BE49-F238E27FC236}">
                  <a16:creationId xmlns:a16="http://schemas.microsoft.com/office/drawing/2014/main" xmlns="" id="{49B375AF-95CA-4944-A2E3-2BB2D6F1A46A}"/>
                </a:ext>
              </a:extLst>
            </p:cNvPr>
            <p:cNvSpPr/>
            <p:nvPr/>
          </p:nvSpPr>
          <p:spPr>
            <a:xfrm>
              <a:off x="10144127" y="3119437"/>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Εξάγωνο 25">
              <a:extLst>
                <a:ext uri="{FF2B5EF4-FFF2-40B4-BE49-F238E27FC236}">
                  <a16:creationId xmlns:a16="http://schemas.microsoft.com/office/drawing/2014/main" xmlns="" id="{765DAB7A-60B6-491A-9ED1-B462A35483CF}"/>
                </a:ext>
              </a:extLst>
            </p:cNvPr>
            <p:cNvSpPr/>
            <p:nvPr/>
          </p:nvSpPr>
          <p:spPr>
            <a:xfrm>
              <a:off x="10160796" y="4657727"/>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Εξάγωνο 26">
              <a:extLst>
                <a:ext uri="{FF2B5EF4-FFF2-40B4-BE49-F238E27FC236}">
                  <a16:creationId xmlns:a16="http://schemas.microsoft.com/office/drawing/2014/main" xmlns="" id="{32447407-6133-44C5-8FC3-9F65F3FD35D8}"/>
                </a:ext>
              </a:extLst>
            </p:cNvPr>
            <p:cNvSpPr/>
            <p:nvPr/>
          </p:nvSpPr>
          <p:spPr>
            <a:xfrm>
              <a:off x="6908008" y="4610101"/>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Εξάγωνο 27">
              <a:extLst>
                <a:ext uri="{FF2B5EF4-FFF2-40B4-BE49-F238E27FC236}">
                  <a16:creationId xmlns:a16="http://schemas.microsoft.com/office/drawing/2014/main" xmlns="" id="{841F0AA8-E193-49A7-9E29-D78009874BBE}"/>
                </a:ext>
              </a:extLst>
            </p:cNvPr>
            <p:cNvSpPr/>
            <p:nvPr/>
          </p:nvSpPr>
          <p:spPr>
            <a:xfrm>
              <a:off x="8515354" y="5400675"/>
              <a:ext cx="1952625" cy="148590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Εξάγωνο 28">
              <a:extLst>
                <a:ext uri="{FF2B5EF4-FFF2-40B4-BE49-F238E27FC236}">
                  <a16:creationId xmlns:a16="http://schemas.microsoft.com/office/drawing/2014/main" xmlns="" id="{3BBF2CFD-A2D8-4C6A-8444-883F7D11F6CF}"/>
                </a:ext>
              </a:extLst>
            </p:cNvPr>
            <p:cNvSpPr/>
            <p:nvPr/>
          </p:nvSpPr>
          <p:spPr>
            <a:xfrm>
              <a:off x="2097881" y="5448302"/>
              <a:ext cx="1952625" cy="1352550"/>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xmlns="" val="114051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5F2101E-E2AB-49A9-B808-6795D68AF681}"/>
              </a:ext>
            </a:extLst>
          </p:cNvPr>
          <p:cNvSpPr>
            <a:spLocks noGrp="1"/>
          </p:cNvSpPr>
          <p:nvPr>
            <p:ph type="title"/>
          </p:nvPr>
        </p:nvSpPr>
        <p:spPr/>
        <p:txBody>
          <a:bodyPr>
            <a:normAutofit fontScale="90000"/>
          </a:bodyPr>
          <a:lstStyle/>
          <a:p>
            <a:r>
              <a:rPr lang="el-GR" sz="3100" b="1" i="0" dirty="0">
                <a:solidFill>
                  <a:srgbClr val="1A1A1A"/>
                </a:solidFill>
                <a:effectLst/>
                <a:latin typeface="Book Antiqua" panose="02040602050305030304" pitchFamily="18" charset="0"/>
              </a:rPr>
              <a:t>Περιηγηθείτε στην παραδοσιακή κωμόπολη, Καλαμπάκα</a:t>
            </a:r>
            <a:r>
              <a:rPr lang="el-GR" sz="4400" b="1" i="0" dirty="0">
                <a:solidFill>
                  <a:srgbClr val="1A1A1A"/>
                </a:solidFill>
                <a:effectLst/>
                <a:latin typeface="Book Antiqua" panose="02040602050305030304" pitchFamily="18" charset="0"/>
              </a:rPr>
              <a:t/>
            </a:r>
            <a:br>
              <a:rPr lang="el-GR" sz="4400" b="1" i="0" dirty="0">
                <a:solidFill>
                  <a:srgbClr val="1A1A1A"/>
                </a:solidFill>
                <a:effectLst/>
                <a:latin typeface="Book Antiqua" panose="02040602050305030304" pitchFamily="18" charset="0"/>
              </a:rPr>
            </a:br>
            <a:endParaRPr lang="el-GR" dirty="0"/>
          </a:p>
        </p:txBody>
      </p:sp>
      <p:sp>
        <p:nvSpPr>
          <p:cNvPr id="3" name="Θέση περιεχομένου 2">
            <a:extLst>
              <a:ext uri="{FF2B5EF4-FFF2-40B4-BE49-F238E27FC236}">
                <a16:creationId xmlns:a16="http://schemas.microsoft.com/office/drawing/2014/main" xmlns="" id="{31BD8834-5B94-419B-86DC-21B05927BC8E}"/>
              </a:ext>
            </a:extLst>
          </p:cNvPr>
          <p:cNvSpPr>
            <a:spLocks noGrp="1"/>
          </p:cNvSpPr>
          <p:nvPr>
            <p:ph idx="1"/>
          </p:nvPr>
        </p:nvSpPr>
        <p:spPr/>
        <p:txBody>
          <a:bodyPr/>
          <a:lstStyle/>
          <a:p>
            <a:pPr marL="0" indent="0" algn="l">
              <a:buNone/>
            </a:pPr>
            <a:r>
              <a:rPr lang="el-GR" sz="2400" b="0" i="0" dirty="0">
                <a:solidFill>
                  <a:srgbClr val="1A1A1A"/>
                </a:solidFill>
                <a:effectLst/>
                <a:latin typeface="Book Antiqua" panose="02040602050305030304" pitchFamily="18" charset="0"/>
              </a:rPr>
              <a:t>Η πόλη-πύλη προς τα Μετέωρα. Το εμπορικό και τουριστικό κέντρο της περιοχής: εδώ θα βρείτε πολλά ξενοδοχεία, ενοικιαζόμενα δωμάτια και ταβέρνες που θα φροντίσουν να κάνουν τις διακοπές σας ονειρεμένες. Κάντε βόλτα στην παλιά πόλη (</a:t>
            </a:r>
            <a:r>
              <a:rPr lang="el-GR" sz="2400" b="0" i="0" dirty="0" err="1">
                <a:solidFill>
                  <a:srgbClr val="1A1A1A"/>
                </a:solidFill>
                <a:effectLst/>
                <a:latin typeface="Book Antiqua" panose="02040602050305030304" pitchFamily="18" charset="0"/>
              </a:rPr>
              <a:t>Σπωτός</a:t>
            </a:r>
            <a:r>
              <a:rPr lang="el-GR" sz="2400" b="0" i="0" dirty="0">
                <a:solidFill>
                  <a:srgbClr val="1A1A1A"/>
                </a:solidFill>
                <a:effectLst/>
                <a:latin typeface="Book Antiqua" panose="02040602050305030304" pitchFamily="18" charset="0"/>
              </a:rPr>
              <a:t>), η οποία έχει αναπλαστεί. Επισκεφτείτε τη μοναδική στην Ελλάδα Σχολή Ξυλογλυπτικής καθώς και παραδοσιακά χαλκουργεία, όπου θα βρείτε σπάνια χειροποίητα χάλκινα είδη.</a:t>
            </a:r>
          </a:p>
          <a:p>
            <a:endParaRPr lang="el-GR" dirty="0"/>
          </a:p>
        </p:txBody>
      </p:sp>
    </p:spTree>
    <p:extLst>
      <p:ext uri="{BB962C8B-B14F-4D97-AF65-F5344CB8AC3E}">
        <p14:creationId xmlns:p14="http://schemas.microsoft.com/office/powerpoint/2010/main" xmlns="" val="148754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FDAC94-5FE4-4528-9C01-438307B7D0BD}"/>
              </a:ext>
            </a:extLst>
          </p:cNvPr>
          <p:cNvSpPr>
            <a:spLocks noGrp="1"/>
          </p:cNvSpPr>
          <p:nvPr>
            <p:ph type="title"/>
          </p:nvPr>
        </p:nvSpPr>
        <p:spPr/>
        <p:txBody>
          <a:bodyPr>
            <a:normAutofit/>
          </a:bodyPr>
          <a:lstStyle/>
          <a:p>
            <a:pPr algn="ctr"/>
            <a:r>
              <a:rPr lang="el-GR" sz="3600" b="1" i="0" dirty="0">
                <a:solidFill>
                  <a:srgbClr val="1A1A1A"/>
                </a:solidFill>
                <a:effectLst/>
                <a:latin typeface="Book Antiqua" panose="02040602050305030304" pitchFamily="18" charset="0"/>
              </a:rPr>
              <a:t>Οι κρυμμένοι θησαυροί των Μετεώρων</a:t>
            </a:r>
            <a:br>
              <a:rPr lang="el-GR" sz="3600" b="1" i="0" dirty="0">
                <a:solidFill>
                  <a:srgbClr val="1A1A1A"/>
                </a:solidFill>
                <a:effectLst/>
                <a:latin typeface="Book Antiqua" panose="02040602050305030304" pitchFamily="18" charset="0"/>
              </a:rPr>
            </a:br>
            <a:endParaRPr lang="el-GR" sz="3600" b="1" dirty="0">
              <a:latin typeface="Book Antiqua" panose="02040602050305030304" pitchFamily="18" charset="0"/>
            </a:endParaRPr>
          </a:p>
        </p:txBody>
      </p:sp>
      <p:sp>
        <p:nvSpPr>
          <p:cNvPr id="3" name="Θέση περιεχομένου 2">
            <a:extLst>
              <a:ext uri="{FF2B5EF4-FFF2-40B4-BE49-F238E27FC236}">
                <a16:creationId xmlns:a16="http://schemas.microsoft.com/office/drawing/2014/main" xmlns="" id="{467F87D5-84A5-4AEA-A4C1-F0BF235C4C82}"/>
              </a:ext>
            </a:extLst>
          </p:cNvPr>
          <p:cNvSpPr>
            <a:spLocks noGrp="1"/>
          </p:cNvSpPr>
          <p:nvPr>
            <p:ph idx="1"/>
          </p:nvPr>
        </p:nvSpPr>
        <p:spPr/>
        <p:txBody>
          <a:bodyPr/>
          <a:lstStyle/>
          <a:p>
            <a:pPr marL="0" indent="0" algn="l">
              <a:buNone/>
            </a:pPr>
            <a:r>
              <a:rPr lang="el-GR" sz="2000" b="1" i="0" dirty="0">
                <a:solidFill>
                  <a:srgbClr val="1A1A1A"/>
                </a:solidFill>
                <a:effectLst/>
                <a:latin typeface="Book Antiqua" panose="02040602050305030304" pitchFamily="18" charset="0"/>
              </a:rPr>
              <a:t>Το </a:t>
            </a:r>
            <a:r>
              <a:rPr lang="el-GR" sz="2000" b="1" i="0" dirty="0" err="1">
                <a:solidFill>
                  <a:srgbClr val="1A1A1A"/>
                </a:solidFill>
                <a:effectLst/>
                <a:latin typeface="Book Antiqua" panose="02040602050305030304" pitchFamily="18" charset="0"/>
              </a:rPr>
              <a:t>πολύτοξο</a:t>
            </a:r>
            <a:r>
              <a:rPr lang="el-GR" sz="2000" b="1" i="0" dirty="0">
                <a:solidFill>
                  <a:srgbClr val="1A1A1A"/>
                </a:solidFill>
                <a:effectLst/>
                <a:latin typeface="Book Antiqua" panose="02040602050305030304" pitchFamily="18" charset="0"/>
              </a:rPr>
              <a:t> γεφύρι της </a:t>
            </a:r>
            <a:r>
              <a:rPr lang="el-GR" sz="2000" b="1" i="0" dirty="0" err="1">
                <a:solidFill>
                  <a:srgbClr val="1A1A1A"/>
                </a:solidFill>
                <a:effectLst/>
                <a:latin typeface="Book Antiqua" panose="02040602050305030304" pitchFamily="18" charset="0"/>
              </a:rPr>
              <a:t>Σαρακήνας</a:t>
            </a:r>
            <a:endParaRPr lang="el-GR" sz="2000" b="1" i="0" dirty="0">
              <a:solidFill>
                <a:srgbClr val="1A1A1A"/>
              </a:solidFill>
              <a:effectLst/>
              <a:latin typeface="Book Antiqua" panose="02040602050305030304" pitchFamily="18" charset="0"/>
            </a:endParaRPr>
          </a:p>
          <a:p>
            <a:pPr marL="0" indent="0" algn="l">
              <a:buNone/>
            </a:pPr>
            <a:r>
              <a:rPr lang="el-GR" sz="2000" b="0" i="0" dirty="0">
                <a:solidFill>
                  <a:srgbClr val="1A1A1A"/>
                </a:solidFill>
                <a:effectLst/>
                <a:latin typeface="Book Antiqua" panose="02040602050305030304" pitchFamily="18" charset="0"/>
              </a:rPr>
              <a:t>Σε απόσταση περίπου 8 χιλιομέτρων από την Καλαμπάκα, με κατεύθυνση προς τα Τρίκαλα, θα βρείτε την ιστορική κοινότητα της </a:t>
            </a:r>
            <a:r>
              <a:rPr lang="el-GR" sz="2000" b="0" i="0" dirty="0" err="1">
                <a:solidFill>
                  <a:srgbClr val="1A1A1A"/>
                </a:solidFill>
                <a:effectLst/>
                <a:latin typeface="Book Antiqua" panose="02040602050305030304" pitchFamily="18" charset="0"/>
              </a:rPr>
              <a:t>Σαρακήνας</a:t>
            </a:r>
            <a:r>
              <a:rPr lang="el-GR" sz="2000" b="0" i="0" dirty="0">
                <a:solidFill>
                  <a:srgbClr val="1A1A1A"/>
                </a:solidFill>
                <a:effectLst/>
                <a:latin typeface="Book Antiqua" panose="02040602050305030304" pitchFamily="18" charset="0"/>
              </a:rPr>
              <a:t>. Εκεί υπάρχει το πιο μεγάλο </a:t>
            </a:r>
            <a:r>
              <a:rPr lang="el-GR" sz="2000" b="0" i="0" dirty="0" err="1">
                <a:solidFill>
                  <a:srgbClr val="1A1A1A"/>
                </a:solidFill>
                <a:effectLst/>
                <a:latin typeface="Book Antiqua" panose="02040602050305030304" pitchFamily="18" charset="0"/>
              </a:rPr>
              <a:t>πολύτοξο</a:t>
            </a:r>
            <a:r>
              <a:rPr lang="el-GR" sz="2000" b="0" i="0" dirty="0">
                <a:solidFill>
                  <a:srgbClr val="1A1A1A"/>
                </a:solidFill>
                <a:effectLst/>
                <a:latin typeface="Book Antiqua" panose="02040602050305030304" pitchFamily="18" charset="0"/>
              </a:rPr>
              <a:t> πέτρινο γεφύρι του νομού Τρικάλων, το περίφημο </a:t>
            </a:r>
            <a:r>
              <a:rPr lang="el-GR" sz="2000" b="0" i="0" dirty="0" err="1">
                <a:solidFill>
                  <a:srgbClr val="1A1A1A"/>
                </a:solidFill>
                <a:effectLst/>
                <a:latin typeface="Book Antiqua" panose="02040602050305030304" pitchFamily="18" charset="0"/>
              </a:rPr>
              <a:t>εξάτοξο</a:t>
            </a:r>
            <a:r>
              <a:rPr lang="el-GR" sz="2000" b="0" i="0" dirty="0">
                <a:solidFill>
                  <a:srgbClr val="1A1A1A"/>
                </a:solidFill>
                <a:effectLst/>
                <a:latin typeface="Book Antiqua" panose="02040602050305030304" pitchFamily="18" charset="0"/>
              </a:rPr>
              <a:t> γεφύρι της </a:t>
            </a:r>
            <a:r>
              <a:rPr lang="el-GR" sz="2000" b="0" i="0" dirty="0" err="1">
                <a:solidFill>
                  <a:srgbClr val="1A1A1A"/>
                </a:solidFill>
                <a:effectLst/>
                <a:latin typeface="Book Antiqua" panose="02040602050305030304" pitchFamily="18" charset="0"/>
              </a:rPr>
              <a:t>Σαρακήνας</a:t>
            </a:r>
            <a:r>
              <a:rPr lang="el-GR" sz="2000" b="0" i="0" dirty="0">
                <a:solidFill>
                  <a:srgbClr val="1A1A1A"/>
                </a:solidFill>
                <a:effectLst/>
                <a:latin typeface="Book Antiqua" panose="02040602050305030304" pitchFamily="18" charset="0"/>
              </a:rPr>
              <a:t>, που χρονολογείται στον 16ο αιώνα. Ένα από τα πιο ενδιαφέροντα αξιοθέατα των Μετεώρων.</a:t>
            </a:r>
          </a:p>
          <a:p>
            <a:endParaRPr lang="el-GR" dirty="0"/>
          </a:p>
        </p:txBody>
      </p:sp>
      <p:sp>
        <p:nvSpPr>
          <p:cNvPr id="5" name="Διάγραμμα ροής: Πολλαπλό έγγραφο 4">
            <a:extLst>
              <a:ext uri="{FF2B5EF4-FFF2-40B4-BE49-F238E27FC236}">
                <a16:creationId xmlns:a16="http://schemas.microsoft.com/office/drawing/2014/main" xmlns="" id="{C21AC3C3-421D-419A-8233-C938C7B2EFBA}"/>
              </a:ext>
            </a:extLst>
          </p:cNvPr>
          <p:cNvSpPr/>
          <p:nvPr/>
        </p:nvSpPr>
        <p:spPr>
          <a:xfrm>
            <a:off x="8372475" y="4001294"/>
            <a:ext cx="2771775" cy="2491581"/>
          </a:xfrm>
          <a:prstGeom prst="flowChartMultidocumen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Διάγραμμα ροής: Πολλαπλό έγγραφο 5">
            <a:extLst>
              <a:ext uri="{FF2B5EF4-FFF2-40B4-BE49-F238E27FC236}">
                <a16:creationId xmlns:a16="http://schemas.microsoft.com/office/drawing/2014/main" xmlns="" id="{35F529EC-9EBB-42F5-8C94-963DF091C4B8}"/>
              </a:ext>
            </a:extLst>
          </p:cNvPr>
          <p:cNvSpPr/>
          <p:nvPr/>
        </p:nvSpPr>
        <p:spPr>
          <a:xfrm flipH="1">
            <a:off x="838200" y="3924300"/>
            <a:ext cx="3181350" cy="2724150"/>
          </a:xfrm>
          <a:prstGeom prst="flowChartMultidocumen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62864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CD2115E-8870-4788-91DA-505C3F321E7A}"/>
              </a:ext>
            </a:extLst>
          </p:cNvPr>
          <p:cNvSpPr>
            <a:spLocks noGrp="1"/>
          </p:cNvSpPr>
          <p:nvPr>
            <p:ph type="title"/>
          </p:nvPr>
        </p:nvSpPr>
        <p:spPr/>
        <p:txBody>
          <a:bodyPr/>
          <a:lstStyle/>
          <a:p>
            <a:r>
              <a:rPr lang="el-GR" sz="2800" b="1" i="0" dirty="0">
                <a:solidFill>
                  <a:srgbClr val="1A1A1A"/>
                </a:solidFill>
                <a:effectLst/>
                <a:latin typeface="Book Antiqua" panose="02040602050305030304" pitchFamily="18" charset="0"/>
              </a:rPr>
              <a:t>Το προϊστορικό σπήλαιο της </a:t>
            </a:r>
            <a:r>
              <a:rPr lang="el-GR" sz="2800" b="1" i="0" dirty="0" err="1">
                <a:solidFill>
                  <a:srgbClr val="1A1A1A"/>
                </a:solidFill>
                <a:effectLst/>
                <a:latin typeface="Book Antiqua" panose="02040602050305030304" pitchFamily="18" charset="0"/>
              </a:rPr>
              <a:t>Θεόπετρας</a:t>
            </a:r>
            <a:r>
              <a:rPr lang="el-GR" sz="4400" b="1" i="0" dirty="0">
                <a:solidFill>
                  <a:srgbClr val="1A1A1A"/>
                </a:solidFill>
                <a:effectLst/>
                <a:latin typeface="Book Antiqua" panose="02040602050305030304" pitchFamily="18" charset="0"/>
              </a:rPr>
              <a:t/>
            </a:r>
            <a:br>
              <a:rPr lang="el-GR" sz="4400" b="1" i="0" dirty="0">
                <a:solidFill>
                  <a:srgbClr val="1A1A1A"/>
                </a:solidFill>
                <a:effectLst/>
                <a:latin typeface="Book Antiqua" panose="02040602050305030304" pitchFamily="18" charset="0"/>
              </a:rPr>
            </a:br>
            <a:endParaRPr lang="el-GR" dirty="0"/>
          </a:p>
        </p:txBody>
      </p:sp>
      <p:sp>
        <p:nvSpPr>
          <p:cNvPr id="3" name="Θέση περιεχομένου 2">
            <a:extLst>
              <a:ext uri="{FF2B5EF4-FFF2-40B4-BE49-F238E27FC236}">
                <a16:creationId xmlns:a16="http://schemas.microsoft.com/office/drawing/2014/main" xmlns="" id="{98367E7A-E253-488A-B711-41A7F52813E2}"/>
              </a:ext>
            </a:extLst>
          </p:cNvPr>
          <p:cNvSpPr>
            <a:spLocks noGrp="1"/>
          </p:cNvSpPr>
          <p:nvPr>
            <p:ph idx="1"/>
          </p:nvPr>
        </p:nvSpPr>
        <p:spPr/>
        <p:txBody>
          <a:bodyPr/>
          <a:lstStyle/>
          <a:p>
            <a:pPr marL="0" indent="0" algn="l">
              <a:buNone/>
            </a:pPr>
            <a:r>
              <a:rPr lang="el-GR" sz="2000" b="0" i="0" dirty="0">
                <a:solidFill>
                  <a:srgbClr val="1A1A1A"/>
                </a:solidFill>
                <a:effectLst/>
                <a:latin typeface="Book Antiqua" panose="02040602050305030304" pitchFamily="18" charset="0"/>
              </a:rPr>
              <a:t>Μόλις 4 </a:t>
            </a:r>
            <a:r>
              <a:rPr lang="el-GR" sz="2000" b="0" i="0" dirty="0" err="1">
                <a:solidFill>
                  <a:srgbClr val="1A1A1A"/>
                </a:solidFill>
                <a:effectLst/>
                <a:latin typeface="Book Antiqua" panose="02040602050305030304" pitchFamily="18" charset="0"/>
              </a:rPr>
              <a:t>χλμ</a:t>
            </a:r>
            <a:r>
              <a:rPr lang="el-GR" sz="2000" b="0" i="0" dirty="0">
                <a:solidFill>
                  <a:srgbClr val="1A1A1A"/>
                </a:solidFill>
                <a:effectLst/>
                <a:latin typeface="Book Antiqua" panose="02040602050305030304" pitchFamily="18" charset="0"/>
              </a:rPr>
              <a:t> έξω από την Καλαμπάκα θα βρείτε ένα υποβλητικό σκηνικό, ένα σπήλαιο-αξιοθέατο που θα κεντρίσει το ενδιαφέρον σας. Στο εσωτερικό του σπηλαίου, μια κύρια αίθουσα 500 τ.μ. περίπου. Ο σχηματισμός του ασβεστολιθικού βράχου της </a:t>
            </a:r>
            <a:r>
              <a:rPr lang="el-GR" sz="2000" b="0" i="0" dirty="0" err="1">
                <a:solidFill>
                  <a:srgbClr val="1A1A1A"/>
                </a:solidFill>
                <a:effectLst/>
                <a:latin typeface="Book Antiqua" panose="02040602050305030304" pitchFamily="18" charset="0"/>
              </a:rPr>
              <a:t>Θεόπετρας</a:t>
            </a:r>
            <a:r>
              <a:rPr lang="el-GR" sz="2000" b="0" i="0" dirty="0">
                <a:solidFill>
                  <a:srgbClr val="1A1A1A"/>
                </a:solidFill>
                <a:effectLst/>
                <a:latin typeface="Book Antiqua" panose="02040602050305030304" pitchFamily="18" charset="0"/>
              </a:rPr>
              <a:t> τοποθετείται στην ανώτερη Κρητιδική περίοδο (137.000.000-65.000.000 χρόνια από σήμερα).</a:t>
            </a:r>
            <a:endParaRPr lang="en-US" sz="2000" b="0" i="0" dirty="0">
              <a:solidFill>
                <a:srgbClr val="1A1A1A"/>
              </a:solidFill>
              <a:effectLst/>
              <a:latin typeface="Book Antiqua" panose="02040602050305030304" pitchFamily="18" charset="0"/>
            </a:endParaRPr>
          </a:p>
          <a:p>
            <a:pPr marL="0" indent="0" algn="l">
              <a:buNone/>
            </a:pPr>
            <a:endParaRPr lang="en-US" sz="2000" dirty="0">
              <a:solidFill>
                <a:srgbClr val="1A1A1A"/>
              </a:solidFill>
              <a:latin typeface="Book Antiqua" panose="02040602050305030304" pitchFamily="18" charset="0"/>
            </a:endParaRPr>
          </a:p>
          <a:p>
            <a:pPr marL="0" indent="0" algn="l">
              <a:buNone/>
            </a:pPr>
            <a:endParaRPr lang="en-US" sz="2000" b="0" i="0" dirty="0">
              <a:solidFill>
                <a:srgbClr val="1A1A1A"/>
              </a:solidFill>
              <a:effectLst/>
              <a:latin typeface="Book Antiqua" panose="02040602050305030304" pitchFamily="18" charset="0"/>
            </a:endParaRPr>
          </a:p>
          <a:p>
            <a:pPr marL="0" indent="0" algn="l">
              <a:buNone/>
            </a:pPr>
            <a:endParaRPr lang="en-US" b="1" i="0" dirty="0">
              <a:solidFill>
                <a:srgbClr val="1A1A1A"/>
              </a:solidFill>
              <a:effectLst/>
              <a:latin typeface="Book Antiqua" panose="02040602050305030304" pitchFamily="18" charset="0"/>
            </a:endParaRPr>
          </a:p>
          <a:p>
            <a:pPr marL="0" indent="0" algn="l">
              <a:buNone/>
            </a:pPr>
            <a:r>
              <a:rPr lang="el-GR" b="1" i="0" dirty="0">
                <a:solidFill>
                  <a:srgbClr val="1A1A1A"/>
                </a:solidFill>
                <a:effectLst/>
                <a:latin typeface="Book Antiqua" panose="02040602050305030304" pitchFamily="18" charset="0"/>
              </a:rPr>
              <a:t>Μοναδικά τοπία για πεζοπορία και ποδήλατο</a:t>
            </a:r>
            <a:endParaRPr lang="en-US" b="1" i="0" dirty="0">
              <a:solidFill>
                <a:srgbClr val="1A1A1A"/>
              </a:solidFill>
              <a:effectLst/>
              <a:latin typeface="Book Antiqua" panose="02040602050305030304" pitchFamily="18" charset="0"/>
            </a:endParaRPr>
          </a:p>
          <a:p>
            <a:pPr marL="0" indent="0" algn="l">
              <a:buNone/>
            </a:pPr>
            <a:r>
              <a:rPr lang="el-GR" sz="2000" b="0" i="0" u="none" strike="noStrike" dirty="0">
                <a:solidFill>
                  <a:srgbClr val="0052FF"/>
                </a:solidFill>
                <a:effectLst/>
                <a:latin typeface="Book Antiqua" panose="02040602050305030304" pitchFamily="18" charset="0"/>
                <a:hlinkClick r:id="rId2" tooltip="Εξερευνώντας τα μονοπάτια των Μετεώρων"/>
              </a:rPr>
              <a:t>Στα Μετέωρα το περπάτημα</a:t>
            </a:r>
            <a:r>
              <a:rPr lang="el-GR" sz="2000" b="0" i="0" dirty="0">
                <a:solidFill>
                  <a:srgbClr val="1A1A1A"/>
                </a:solidFill>
                <a:effectLst/>
                <a:latin typeface="Book Antiqua" panose="02040602050305030304" pitchFamily="18" charset="0"/>
              </a:rPr>
              <a:t> είναι ιδιαίτερα απολαυστικό και τα τοπία συναρπάζουν. Μπορείτε να το κάνετε οργανωμένα, με τη βοήθεια των εταιρειών εναλλακτικού τουρισμού που δραστηριοποιούνται στην περιοχή. Μια ακόμη επιλογή είναι το </a:t>
            </a:r>
            <a:r>
              <a:rPr lang="el-GR" sz="2000" b="0" i="0" u="none" strike="noStrike" dirty="0">
                <a:solidFill>
                  <a:srgbClr val="0052FF"/>
                </a:solidFill>
                <a:effectLst/>
                <a:latin typeface="Book Antiqua" panose="02040602050305030304" pitchFamily="18" charset="0"/>
                <a:hlinkClick r:id="rId3"/>
              </a:rPr>
              <a:t>ποδήλατο βουνού</a:t>
            </a:r>
            <a:r>
              <a:rPr lang="el-GR" sz="2000" b="0" i="0" dirty="0">
                <a:solidFill>
                  <a:srgbClr val="1A1A1A"/>
                </a:solidFill>
                <a:effectLst/>
                <a:latin typeface="Book Antiqua" panose="02040602050305030304" pitchFamily="18" charset="0"/>
              </a:rPr>
              <a:t>.</a:t>
            </a:r>
          </a:p>
          <a:p>
            <a:pPr marL="0" indent="0" algn="l">
              <a:buNone/>
            </a:pPr>
            <a:endParaRPr lang="el-GR" sz="2000" b="0" i="0" dirty="0">
              <a:solidFill>
                <a:srgbClr val="1A1A1A"/>
              </a:solidFill>
              <a:effectLst/>
              <a:latin typeface="Book Antiqua" panose="02040602050305030304" pitchFamily="18" charset="0"/>
            </a:endParaRPr>
          </a:p>
          <a:p>
            <a:endParaRPr lang="el-GR" dirty="0"/>
          </a:p>
        </p:txBody>
      </p:sp>
    </p:spTree>
    <p:extLst>
      <p:ext uri="{BB962C8B-B14F-4D97-AF65-F5344CB8AC3E}">
        <p14:creationId xmlns:p14="http://schemas.microsoft.com/office/powerpoint/2010/main" xmlns="" val="389460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ACF8A9-6B50-4E22-B8F7-EA4322DCCB0E}"/>
              </a:ext>
            </a:extLst>
          </p:cNvPr>
          <p:cNvSpPr>
            <a:spLocks noGrp="1"/>
          </p:cNvSpPr>
          <p:nvPr>
            <p:ph type="title"/>
          </p:nvPr>
        </p:nvSpPr>
        <p:spPr/>
        <p:txBody>
          <a:bodyPr>
            <a:normAutofit/>
          </a:bodyPr>
          <a:lstStyle/>
          <a:p>
            <a:r>
              <a:rPr lang="el-GR" sz="2800" dirty="0">
                <a:latin typeface="Book Antiqua" panose="02040602050305030304" pitchFamily="18" charset="0"/>
              </a:rPr>
              <a:t>ΦΩΤΩΓΡΑΦΙΕΣ ΑΠΌ ΤΑ ΚΑΤΑΠΛΗΚΤΙΚΑ ΜΕΤΕΩΡΑ</a:t>
            </a:r>
          </a:p>
        </p:txBody>
      </p:sp>
      <p:pic>
        <p:nvPicPr>
          <p:cNvPr id="1026" name="Picture 2" descr="Photo by shefaritravel, caption reads: Meteors, Suspended between the heavens and earth you will find monasteries dating back to the 14th century perched on the cliffs. A perfect place to find the divine, to experience the serene, and believe in magic. PC: @mariestokka&#10;・・・&#10;#artoftraveling #shefari #shefariingreece #meteora #naturalbeauty #exploregreece #dametraveler #sheisnotlost #darlingescapes #ig_greece #autumn #offthebeatenpath">
            <a:extLst>
              <a:ext uri="{FF2B5EF4-FFF2-40B4-BE49-F238E27FC236}">
                <a16:creationId xmlns:a16="http://schemas.microsoft.com/office/drawing/2014/main" xmlns="" id="{5F7799D8-AF29-4ACF-B348-BA013DA7526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936462"/>
            <a:ext cx="3823334" cy="477916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Photo by minogiannisvalantis, caption reads: Amazing view  Roussanou Monastery Meteora Greece!!!!Happy Sunday dear friends🙋‍♂️🙋‍♂️🙋‍♂️&#10;..&#10;.&#10;▬▬▬▬▬▬▬▬▬▬▬▬▬▬▬▬▬▬▬&#10;.&#10;Member of 14 great hubs&#10;👉@expression_greece .&#10;👉@exquisite_greece .&#10;👉@world_besthdr .&#10;👉@earth_shotz .&#10;👉@guruhdr .&#10;👉@team_greece .&#10;👉@club_hdr .&#10;👉@divine.worldplaces .&#10;👉@divine_ladolcevita .&#10;👉@tudo_hdr&#10;👉@streetart_addiction&#10;👉@adoregreece&#10;👉@airbnb_greece&#10;👉@world_great&#10;.&#10;▬▬▬▬▬▬▬▬▬▬▬▬▬▬▬▬▬▬▬&#10;..&#10;#divine_worldplaces #yallerseurope &#10;#wu_greece #europestyle_&#10;#kings_greece #exquisite_greece&#10;&#10;#the_daily_traveller #awesome_phototrip&#10;#great_street_photos #discover_greece_&#10;&#10;#kings_hdr #great_greece &#10;#athensvoice #hdr_turk&#10;&#10;#houses_phototrip #expression_greece&#10;#travel_drops #igworldclub&#10;&#10;#super_greece #hdr_addiction #streetart_addiction  #alluring_greece &#10;#world_besthdr #topgreecephoto &#10;#ig_europa #loves_greece_&#10;&#10;#best_eartscapes #perfect_greece #topeuropephoto #europe_vacations">
            <a:extLst>
              <a:ext uri="{FF2B5EF4-FFF2-40B4-BE49-F238E27FC236}">
                <a16:creationId xmlns:a16="http://schemas.microsoft.com/office/drawing/2014/main" xmlns="" id="{296A376E-98B5-4EFC-9457-5873BDDC2FD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7800" y="1773381"/>
            <a:ext cx="3953799" cy="4942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826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F8D72AE-D1B4-4393-ACBF-D3DD5EEA089F}"/>
              </a:ext>
            </a:extLst>
          </p:cNvPr>
          <p:cNvSpPr>
            <a:spLocks noGrp="1"/>
          </p:cNvSpPr>
          <p:nvPr>
            <p:ph type="title"/>
          </p:nvPr>
        </p:nvSpPr>
        <p:spPr/>
        <p:txBody>
          <a:bodyPr>
            <a:normAutofit/>
          </a:bodyPr>
          <a:lstStyle/>
          <a:p>
            <a:pPr algn="ctr"/>
            <a:r>
              <a:rPr lang="el-GR" sz="2800" dirty="0">
                <a:latin typeface="Book Antiqua" panose="02040602050305030304" pitchFamily="18" charset="0"/>
              </a:rPr>
              <a:t>ΜΕΤΕΩΡΑ</a:t>
            </a:r>
          </a:p>
        </p:txBody>
      </p:sp>
      <p:pic>
        <p:nvPicPr>
          <p:cNvPr id="2050" name="Picture 2" descr="ΜΕΤΕΩΡΑ - METEORA - ΙΕΡΕΣ ΜΟΝΕΣ ΜΕΤΕΩΡΩΝ - ΜΟΝΑΣΤΗΡΙΑ ΜΕΤΕΩΡΑ">
            <a:extLst>
              <a:ext uri="{FF2B5EF4-FFF2-40B4-BE49-F238E27FC236}">
                <a16:creationId xmlns:a16="http://schemas.microsoft.com/office/drawing/2014/main" xmlns="" id="{798730D7-358A-4545-A879-A2BE391363A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2388192"/>
            <a:ext cx="5166804" cy="343592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Πάσχα στα Μετέωρα: Κατανυκτική ατμόσφαιρα και ανοιξιάτικες εκδρομές | Η  ΚΑΘΗΜΕΡΙΝΗ">
            <a:extLst>
              <a:ext uri="{FF2B5EF4-FFF2-40B4-BE49-F238E27FC236}">
                <a16:creationId xmlns:a16="http://schemas.microsoft.com/office/drawing/2014/main" xmlns="" id="{23700432-81B6-4A4E-97A5-CB29BAD5C43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75254" y="2583402"/>
            <a:ext cx="5078546" cy="31740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971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8CDFA32-1F94-4B21-94FC-356B08A6744C}"/>
              </a:ext>
            </a:extLst>
          </p:cNvPr>
          <p:cNvSpPr>
            <a:spLocks noGrp="1"/>
          </p:cNvSpPr>
          <p:nvPr>
            <p:ph type="title"/>
          </p:nvPr>
        </p:nvSpPr>
        <p:spPr/>
        <p:txBody>
          <a:bodyPr>
            <a:normAutofit/>
          </a:bodyPr>
          <a:lstStyle/>
          <a:p>
            <a:r>
              <a:rPr lang="en-US" sz="800" dirty="0"/>
              <a:t>.</a:t>
            </a:r>
            <a:endParaRPr lang="el-GR" sz="800" dirty="0"/>
          </a:p>
        </p:txBody>
      </p:sp>
      <p:sp>
        <p:nvSpPr>
          <p:cNvPr id="3" name="Θέση περιεχομένου 2">
            <a:extLst>
              <a:ext uri="{FF2B5EF4-FFF2-40B4-BE49-F238E27FC236}">
                <a16:creationId xmlns:a16="http://schemas.microsoft.com/office/drawing/2014/main" xmlns="" id="{9C7FD981-55B5-4ED9-80CA-B73BD1F90438}"/>
              </a:ext>
            </a:extLst>
          </p:cNvPr>
          <p:cNvSpPr>
            <a:spLocks noGrp="1"/>
          </p:cNvSpPr>
          <p:nvPr>
            <p:ph idx="1"/>
          </p:nvPr>
        </p:nvSpPr>
        <p:spPr/>
        <p:txBody>
          <a:bodyPr>
            <a:normAutofit fontScale="47500" lnSpcReduction="20000"/>
          </a:bodyPr>
          <a:lstStyle/>
          <a:p>
            <a:pPr marL="0" indent="0" algn="l">
              <a:buNone/>
            </a:pPr>
            <a:r>
              <a:rPr lang="el-GR" sz="3500" b="0" i="0" dirty="0">
                <a:solidFill>
                  <a:srgbClr val="2B2B2B"/>
                </a:solidFill>
                <a:effectLst/>
                <a:latin typeface="Book Antiqua" panose="02040602050305030304" pitchFamily="18" charset="0"/>
              </a:rPr>
              <a:t>Πριν από 25-30 εκατομμύρια χρόνια μετά από γεωλογικές μεταβολές που συνέβησαν κατά τη διάρκεια των αιώνων, ανυψώθηκε το κεντρικό τμήμα της σημερινής Ελλάδος και βυθίστηκε η περιοχή της Θεσσαλίας, η οποία αποτέλεσε μία λίμνη. Αργότερα δημιουργήθηκε το άνοιγμα των Τεμπών, με αποτέλεσμα τα νερά να χυθούν στο σημερινό Αιγαίο και να αποκαλυφθεί η θεσσαλική πεδιάδα.</a:t>
            </a:r>
          </a:p>
          <a:p>
            <a:pPr marL="0" indent="0" algn="l">
              <a:buNone/>
            </a:pPr>
            <a:r>
              <a:rPr lang="el-GR" sz="3500" b="0" i="0" dirty="0">
                <a:solidFill>
                  <a:srgbClr val="2B2B2B"/>
                </a:solidFill>
                <a:effectLst/>
                <a:latin typeface="Book Antiqua" panose="02040602050305030304" pitchFamily="18" charset="0"/>
              </a:rPr>
              <a:t>Κατά την τριτογενή περίοδο στη διάρκεια των αλπικών πτυχώσεων, αποκόπηκαν οι συμπαγείς όγκοι των “βράχων” από την οροσειρά της Πίνδου που δημιουργήθηκε και με την πάροδο των αιώνων σχηματίσθηκε ανάμεσά τους η κοιλάδα του Πηνειού ποταμού.</a:t>
            </a:r>
          </a:p>
          <a:p>
            <a:pPr marL="0" indent="0" algn="l">
              <a:buNone/>
            </a:pPr>
            <a:r>
              <a:rPr lang="el-GR" sz="3500" b="0" i="0" dirty="0">
                <a:solidFill>
                  <a:srgbClr val="2B2B2B"/>
                </a:solidFill>
                <a:effectLst/>
                <a:latin typeface="Book Antiqua" panose="02040602050305030304" pitchFamily="18" charset="0"/>
              </a:rPr>
              <a:t>Με τη συνεχή διάβρωση από τους ανέμους και τις βροχές, καθώς και από άλλες γεωλογικές μεταβολές, οι βράχοι αυτοί στο πέρασμα εκατομμυρίων ετών πήραν την σημερινή τους μορφή.</a:t>
            </a:r>
          </a:p>
          <a:p>
            <a:pPr marL="0" indent="0" algn="l">
              <a:buNone/>
            </a:pPr>
            <a:r>
              <a:rPr lang="el-GR" sz="3500" b="0" i="0" dirty="0">
                <a:solidFill>
                  <a:srgbClr val="2B2B2B"/>
                </a:solidFill>
                <a:effectLst/>
                <a:latin typeface="Book Antiqua" panose="02040602050305030304" pitchFamily="18" charset="0"/>
              </a:rPr>
              <a:t>Στις κοιλότητες των βράχων, στις σχισμές τους και στις κορυφές τους βρήκαν προστασία οι άνθρωποι της περιοχής από τις επιδρομές διαφόρων κατακτητών και αυτών που πέρασαν από την περιοχή.</a:t>
            </a:r>
          </a:p>
          <a:p>
            <a:pPr marL="0" indent="0" algn="l">
              <a:buNone/>
            </a:pPr>
            <a:r>
              <a:rPr lang="el-GR" sz="3500" b="0" i="0" dirty="0">
                <a:solidFill>
                  <a:srgbClr val="2B2B2B"/>
                </a:solidFill>
                <a:effectLst/>
                <a:latin typeface="Book Antiqua" panose="02040602050305030304" pitchFamily="18" charset="0"/>
              </a:rPr>
              <a:t>Στους βράχους αυτούς βρήκαν καταφύγιο και αρκετοί τολμηροί ερημίτες και αναχωρητές οι οποίοι αναζητούσαν ψυχική ηρεμία, γαλήνη και με την προσευχή επιδίωκαν την χριστιανική τελειότητα.</a:t>
            </a:r>
          </a:p>
          <a:p>
            <a:pPr marL="0" indent="0" algn="l">
              <a:buNone/>
            </a:pPr>
            <a:r>
              <a:rPr lang="el-GR" sz="3500" b="0" i="0" dirty="0">
                <a:solidFill>
                  <a:srgbClr val="2B2B2B"/>
                </a:solidFill>
                <a:effectLst/>
                <a:latin typeface="Book Antiqua" panose="02040602050305030304" pitchFamily="18" charset="0"/>
              </a:rPr>
              <a:t>Στην αρχή οι ασκητές ήταν απομονωμένοι και προσεύχονταν σε μικρά παρεκκλήσια, τα λεγόμενα “</a:t>
            </a:r>
            <a:r>
              <a:rPr lang="el-GR" sz="3500" b="0" i="0" dirty="0" err="1">
                <a:solidFill>
                  <a:srgbClr val="2B2B2B"/>
                </a:solidFill>
                <a:effectLst/>
                <a:latin typeface="Book Antiqua" panose="02040602050305030304" pitchFamily="18" charset="0"/>
              </a:rPr>
              <a:t>προσευχάδια</a:t>
            </a:r>
            <a:r>
              <a:rPr lang="el-GR" sz="3500" b="0" i="0" dirty="0">
                <a:solidFill>
                  <a:srgbClr val="2B2B2B"/>
                </a:solidFill>
                <a:effectLst/>
                <a:latin typeface="Book Antiqua" panose="02040602050305030304" pitchFamily="18" charset="0"/>
              </a:rPr>
              <a:t>”, όχι μόνον για τη δική τους σωτηρία αλλά και για την σωτηρία όλων των ανθρώπων. Η ζωή τους ήταν λιτή και η εργασία επίπονη.</a:t>
            </a:r>
          </a:p>
          <a:p>
            <a:endParaRPr lang="el-GR" dirty="0"/>
          </a:p>
        </p:txBody>
      </p:sp>
      <p:sp>
        <p:nvSpPr>
          <p:cNvPr id="4" name="Ορθογώνιο: Διπλωμένη γωνία 3">
            <a:extLst>
              <a:ext uri="{FF2B5EF4-FFF2-40B4-BE49-F238E27FC236}">
                <a16:creationId xmlns:a16="http://schemas.microsoft.com/office/drawing/2014/main" xmlns="" id="{B3B33C70-3340-4E40-939A-9AD68BE542FC}"/>
              </a:ext>
            </a:extLst>
          </p:cNvPr>
          <p:cNvSpPr/>
          <p:nvPr/>
        </p:nvSpPr>
        <p:spPr>
          <a:xfrm>
            <a:off x="9705975" y="157163"/>
            <a:ext cx="1790700" cy="1533525"/>
          </a:xfrm>
          <a:prstGeom prst="foldedCorner">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4479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11BC90C-A125-4F29-8067-EDB0723D07C2}"/>
              </a:ext>
            </a:extLst>
          </p:cNvPr>
          <p:cNvSpPr>
            <a:spLocks noGrp="1"/>
          </p:cNvSpPr>
          <p:nvPr>
            <p:ph type="title"/>
          </p:nvPr>
        </p:nvSpPr>
        <p:spPr/>
        <p:txBody>
          <a:bodyPr>
            <a:normAutofit fontScale="90000"/>
          </a:bodyPr>
          <a:lstStyle/>
          <a:p>
            <a:r>
              <a:rPr lang="el-GR" dirty="0">
                <a:latin typeface="Book Antiqua" panose="02040602050305030304" pitchFamily="18" charset="0"/>
              </a:rPr>
              <a:t/>
            </a:r>
            <a:br>
              <a:rPr lang="el-GR" dirty="0">
                <a:latin typeface="Book Antiqua" panose="02040602050305030304" pitchFamily="18" charset="0"/>
              </a:rPr>
            </a:br>
            <a:r>
              <a:rPr lang="el-GR" dirty="0">
                <a:latin typeface="Book Antiqua" panose="02040602050305030304" pitchFamily="18" charset="0"/>
              </a:rPr>
              <a:t/>
            </a:r>
            <a:br>
              <a:rPr lang="el-GR" dirty="0">
                <a:latin typeface="Book Antiqua" panose="02040602050305030304" pitchFamily="18" charset="0"/>
              </a:rPr>
            </a:br>
            <a:r>
              <a:rPr lang="el-GR" dirty="0">
                <a:latin typeface="Book Antiqua" panose="02040602050305030304" pitchFamily="18" charset="0"/>
              </a:rPr>
              <a:t>Σας ευχαριστώ πολύ για το χρόνο σας</a:t>
            </a:r>
            <a:r>
              <a:rPr lang="en-US" dirty="0">
                <a:latin typeface="Book Antiqua" panose="02040602050305030304" pitchFamily="18" charset="0"/>
              </a:rPr>
              <a:t>!</a:t>
            </a:r>
            <a:r>
              <a:rPr lang="el-GR" dirty="0">
                <a:latin typeface="Book Antiqua" panose="02040602050305030304" pitchFamily="18" charset="0"/>
              </a:rPr>
              <a:t/>
            </a:r>
            <a:br>
              <a:rPr lang="el-GR" dirty="0">
                <a:latin typeface="Book Antiqua" panose="02040602050305030304" pitchFamily="18" charset="0"/>
              </a:rPr>
            </a:br>
            <a:endParaRPr lang="el-GR" dirty="0"/>
          </a:p>
        </p:txBody>
      </p:sp>
      <p:sp>
        <p:nvSpPr>
          <p:cNvPr id="3" name="Θέση περιεχομένου 2">
            <a:extLst>
              <a:ext uri="{FF2B5EF4-FFF2-40B4-BE49-F238E27FC236}">
                <a16:creationId xmlns:a16="http://schemas.microsoft.com/office/drawing/2014/main" xmlns="" id="{EC9BC7CE-13E8-4D37-B4E7-D05037DBDEA7}"/>
              </a:ext>
            </a:extLst>
          </p:cNvPr>
          <p:cNvSpPr>
            <a:spLocks noGrp="1"/>
          </p:cNvSpPr>
          <p:nvPr>
            <p:ph idx="1"/>
          </p:nvPr>
        </p:nvSpPr>
        <p:spPr>
          <a:xfrm>
            <a:off x="1381125" y="1690688"/>
            <a:ext cx="10382250" cy="5114925"/>
          </a:xfrm>
        </p:spPr>
        <p:txBody>
          <a:bodyPr>
            <a:normAutofit/>
          </a:bodyPr>
          <a:lstStyle/>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endParaRPr lang="el-GR" sz="1800" dirty="0">
              <a:latin typeface="Book Antiqua" panose="02040602050305030304" pitchFamily="18" charset="0"/>
            </a:endParaRPr>
          </a:p>
          <a:p>
            <a:pPr marL="0" indent="0" algn="r">
              <a:buNone/>
            </a:pPr>
            <a:r>
              <a:rPr lang="el-GR" sz="1800" dirty="0">
                <a:latin typeface="Book Antiqua" panose="02040602050305030304" pitchFamily="18" charset="0"/>
              </a:rPr>
              <a:t>Χρυσοχοΐδη  Ολυμπιάδα</a:t>
            </a:r>
          </a:p>
          <a:p>
            <a:pPr marL="0" indent="0" algn="r">
              <a:buNone/>
            </a:pPr>
            <a:r>
              <a:rPr lang="el-GR" sz="1800" dirty="0">
                <a:latin typeface="Book Antiqua" panose="02040602050305030304" pitchFamily="18" charset="0"/>
              </a:rPr>
              <a:t>3</a:t>
            </a:r>
            <a:r>
              <a:rPr lang="el-GR" sz="1800" baseline="30000" dirty="0">
                <a:latin typeface="Book Antiqua" panose="02040602050305030304" pitchFamily="18" charset="0"/>
              </a:rPr>
              <a:t>ο</a:t>
            </a:r>
            <a:r>
              <a:rPr lang="el-GR" sz="1800" dirty="0">
                <a:latin typeface="Book Antiqua" panose="02040602050305030304" pitchFamily="18" charset="0"/>
              </a:rPr>
              <a:t> ΕΠΑΛ Αχαρνών  </a:t>
            </a:r>
          </a:p>
        </p:txBody>
      </p:sp>
      <p:sp>
        <p:nvSpPr>
          <p:cNvPr id="4" name="Πάπυρος: Οριζόντιος 3">
            <a:extLst>
              <a:ext uri="{FF2B5EF4-FFF2-40B4-BE49-F238E27FC236}">
                <a16:creationId xmlns:a16="http://schemas.microsoft.com/office/drawing/2014/main" xmlns="" id="{EBCFCBFC-CAE4-475F-95FD-683A195C1ED1}"/>
              </a:ext>
            </a:extLst>
          </p:cNvPr>
          <p:cNvSpPr/>
          <p:nvPr/>
        </p:nvSpPr>
        <p:spPr>
          <a:xfrm>
            <a:off x="2102436" y="1928813"/>
            <a:ext cx="6853561" cy="3939790"/>
          </a:xfrm>
          <a:prstGeom prst="horizontalScroll">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428629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1B045B5-364C-41CC-944C-03A1187EA633}"/>
              </a:ext>
            </a:extLst>
          </p:cNvPr>
          <p:cNvSpPr>
            <a:spLocks noGrp="1"/>
          </p:cNvSpPr>
          <p:nvPr>
            <p:ph type="ctrTitle"/>
          </p:nvPr>
        </p:nvSpPr>
        <p:spPr/>
        <p:txBody>
          <a:bodyPr/>
          <a:lstStyle/>
          <a:p>
            <a:r>
              <a:rPr lang="el-GR" dirty="0">
                <a:latin typeface="Book Antiqua" panose="02040602050305030304" pitchFamily="18" charset="0"/>
              </a:rPr>
              <a:t>ΠΗΓΕΣ</a:t>
            </a:r>
          </a:p>
        </p:txBody>
      </p:sp>
      <p:sp>
        <p:nvSpPr>
          <p:cNvPr id="3" name="Υπότιτλος 2">
            <a:extLst>
              <a:ext uri="{FF2B5EF4-FFF2-40B4-BE49-F238E27FC236}">
                <a16:creationId xmlns:a16="http://schemas.microsoft.com/office/drawing/2014/main" xmlns="" id="{A55A5C01-69B2-4377-90CB-BDB3982E99DF}"/>
              </a:ext>
            </a:extLst>
          </p:cNvPr>
          <p:cNvSpPr>
            <a:spLocks noGrp="1"/>
          </p:cNvSpPr>
          <p:nvPr>
            <p:ph type="subTitle" idx="1"/>
          </p:nvPr>
        </p:nvSpPr>
        <p:spPr/>
        <p:txBody>
          <a:bodyPr/>
          <a:lstStyle/>
          <a:p>
            <a:r>
              <a:rPr lang="en-US" dirty="0">
                <a:hlinkClick r:id="rId2"/>
              </a:rPr>
              <a:t>https://www.kalampaka.com/el/meteora/history/</a:t>
            </a:r>
            <a:endParaRPr lang="en-US" dirty="0"/>
          </a:p>
          <a:p>
            <a:r>
              <a:rPr lang="en-US" dirty="0">
                <a:hlinkClick r:id="rId3"/>
              </a:rPr>
              <a:t>https://www.discovergreece.com/el/thessaly-sporades/meteora</a:t>
            </a:r>
            <a:endParaRPr lang="en-US" dirty="0"/>
          </a:p>
          <a:p>
            <a:endParaRPr lang="en-US" dirty="0"/>
          </a:p>
        </p:txBody>
      </p:sp>
      <p:sp>
        <p:nvSpPr>
          <p:cNvPr id="7" name="Διπλό άγκιστρο 6">
            <a:extLst>
              <a:ext uri="{FF2B5EF4-FFF2-40B4-BE49-F238E27FC236}">
                <a16:creationId xmlns:a16="http://schemas.microsoft.com/office/drawing/2014/main" xmlns="" id="{9F10D93E-4B9D-4037-A065-2F148F2646AF}"/>
              </a:ext>
            </a:extLst>
          </p:cNvPr>
          <p:cNvSpPr/>
          <p:nvPr/>
        </p:nvSpPr>
        <p:spPr>
          <a:xfrm>
            <a:off x="1333499" y="504825"/>
            <a:ext cx="9477375" cy="626745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Αστέρι: 4 ακτίνες 8">
            <a:extLst>
              <a:ext uri="{FF2B5EF4-FFF2-40B4-BE49-F238E27FC236}">
                <a16:creationId xmlns:a16="http://schemas.microsoft.com/office/drawing/2014/main" xmlns="" id="{C9012596-0A9A-49E8-9C78-E8989B017747}"/>
              </a:ext>
            </a:extLst>
          </p:cNvPr>
          <p:cNvSpPr/>
          <p:nvPr/>
        </p:nvSpPr>
        <p:spPr>
          <a:xfrm>
            <a:off x="10667999" y="2289970"/>
            <a:ext cx="704851" cy="666750"/>
          </a:xfrm>
          <a:prstGeom prst="star4">
            <a:avLst>
              <a:gd name="adj" fmla="val 11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Αστέρι: 4 ακτίνες 9">
            <a:extLst>
              <a:ext uri="{FF2B5EF4-FFF2-40B4-BE49-F238E27FC236}">
                <a16:creationId xmlns:a16="http://schemas.microsoft.com/office/drawing/2014/main" xmlns="" id="{84BC6A55-132B-4295-9192-EB08F9C39F07}"/>
              </a:ext>
            </a:extLst>
          </p:cNvPr>
          <p:cNvSpPr/>
          <p:nvPr/>
        </p:nvSpPr>
        <p:spPr>
          <a:xfrm>
            <a:off x="11658600" y="2823370"/>
            <a:ext cx="247650" cy="2667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Αστέρι: 4 ακτίνες 10">
            <a:extLst>
              <a:ext uri="{FF2B5EF4-FFF2-40B4-BE49-F238E27FC236}">
                <a16:creationId xmlns:a16="http://schemas.microsoft.com/office/drawing/2014/main" xmlns="" id="{DDCA6BFC-3BB8-4DF1-B04C-C5DA08E5E771}"/>
              </a:ext>
            </a:extLst>
          </p:cNvPr>
          <p:cNvSpPr/>
          <p:nvPr/>
        </p:nvSpPr>
        <p:spPr>
          <a:xfrm>
            <a:off x="10858501" y="3327401"/>
            <a:ext cx="800099" cy="10096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Αστέρι: 4 ακτίνες 11">
            <a:extLst>
              <a:ext uri="{FF2B5EF4-FFF2-40B4-BE49-F238E27FC236}">
                <a16:creationId xmlns:a16="http://schemas.microsoft.com/office/drawing/2014/main" xmlns="" id="{DA4C17A1-2B59-4F3E-AD84-F713080CE13C}"/>
              </a:ext>
            </a:extLst>
          </p:cNvPr>
          <p:cNvSpPr/>
          <p:nvPr/>
        </p:nvSpPr>
        <p:spPr>
          <a:xfrm>
            <a:off x="581023" y="3051176"/>
            <a:ext cx="923925" cy="1009650"/>
          </a:xfrm>
          <a:prstGeom prst="star4">
            <a:avLst>
              <a:gd name="adj" fmla="val 75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Αστέρι: 4 ακτίνες 12">
            <a:extLst>
              <a:ext uri="{FF2B5EF4-FFF2-40B4-BE49-F238E27FC236}">
                <a16:creationId xmlns:a16="http://schemas.microsoft.com/office/drawing/2014/main" xmlns="" id="{6A0281FF-7D91-460C-8D05-668E06F3660F}"/>
              </a:ext>
            </a:extLst>
          </p:cNvPr>
          <p:cNvSpPr/>
          <p:nvPr/>
        </p:nvSpPr>
        <p:spPr>
          <a:xfrm>
            <a:off x="276222" y="2598740"/>
            <a:ext cx="600075" cy="61515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Αστέρι: 4 ακτίνες 13">
            <a:extLst>
              <a:ext uri="{FF2B5EF4-FFF2-40B4-BE49-F238E27FC236}">
                <a16:creationId xmlns:a16="http://schemas.microsoft.com/office/drawing/2014/main" xmlns="" id="{1BD222E5-034E-473C-B0DD-A0FE8392CE10}"/>
              </a:ext>
            </a:extLst>
          </p:cNvPr>
          <p:cNvSpPr/>
          <p:nvPr/>
        </p:nvSpPr>
        <p:spPr>
          <a:xfrm>
            <a:off x="171448" y="3768727"/>
            <a:ext cx="476250" cy="434974"/>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24098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C3A47E9-A2FF-4B8B-9F4B-BF752DB3BDEE}"/>
              </a:ext>
            </a:extLst>
          </p:cNvPr>
          <p:cNvSpPr>
            <a:spLocks noGrp="1"/>
          </p:cNvSpPr>
          <p:nvPr>
            <p:ph type="title"/>
          </p:nvPr>
        </p:nvSpPr>
        <p:spPr/>
        <p:txBody>
          <a:bodyPr>
            <a:normAutofit/>
          </a:bodyPr>
          <a:lstStyle/>
          <a:p>
            <a:r>
              <a:rPr lang="en-US" sz="800" dirty="0"/>
              <a:t>.</a:t>
            </a:r>
            <a:endParaRPr lang="el-GR" sz="800" dirty="0"/>
          </a:p>
        </p:txBody>
      </p:sp>
      <p:sp>
        <p:nvSpPr>
          <p:cNvPr id="3" name="Θέση περιεχομένου 2">
            <a:extLst>
              <a:ext uri="{FF2B5EF4-FFF2-40B4-BE49-F238E27FC236}">
                <a16:creationId xmlns:a16="http://schemas.microsoft.com/office/drawing/2014/main" xmlns="" id="{AC6F6F00-C9A9-4800-88A7-DF56377D99BD}"/>
              </a:ext>
            </a:extLst>
          </p:cNvPr>
          <p:cNvSpPr>
            <a:spLocks noGrp="1"/>
          </p:cNvSpPr>
          <p:nvPr>
            <p:ph idx="1"/>
          </p:nvPr>
        </p:nvSpPr>
        <p:spPr/>
        <p:txBody>
          <a:bodyPr>
            <a:normAutofit/>
          </a:bodyPr>
          <a:lstStyle/>
          <a:p>
            <a:pPr marL="0" indent="0" algn="l">
              <a:buNone/>
            </a:pPr>
            <a:r>
              <a:rPr lang="el-GR" sz="1800" b="0" i="0" dirty="0">
                <a:solidFill>
                  <a:srgbClr val="2B2B2B"/>
                </a:solidFill>
                <a:effectLst/>
                <a:latin typeface="Book Antiqua" panose="02040602050305030304" pitchFamily="18" charset="0"/>
              </a:rPr>
              <a:t>Το πότε κατοικήθηκαν οι βράχοι δεν είναι γνωστό, σύμφωνα όμως με τις γραφές που υπάρχουν, παρουσιάζεται ο μοναχισμός όταν πλέον είχε οργανωθεί. Σύμφωνα με τους βυζαντινολόγους, οι πρώτοι ασκητές πρέπει να είχαν καταφύγει στους βράχους προς το τέλος τις πρώτης χιλιετίας. Ως πρώτος ασκητής αναφέρεται ο Βαρνάβας περί τα 950-970 μ.Χ., ο οποίος ίδρυσε τη Σκήτη του Αγίου Πνεύματος και ακολούθησε η ίδρυση της Σκήτης της Μεταμορφώσεως από τον Κρητικό μοναχό Ανδρόνικο στις αρχές του 1000 μ.Χ. Κατόπιν ιδρύεται η Σκήτη των </a:t>
            </a:r>
            <a:r>
              <a:rPr lang="el-GR" sz="1800" b="0" i="0" dirty="0" err="1">
                <a:solidFill>
                  <a:srgbClr val="2B2B2B"/>
                </a:solidFill>
                <a:effectLst/>
                <a:latin typeface="Book Antiqua" panose="02040602050305030304" pitchFamily="18" charset="0"/>
              </a:rPr>
              <a:t>Σταγών</a:t>
            </a:r>
            <a:r>
              <a:rPr lang="el-GR" sz="1800" b="0" i="0" dirty="0">
                <a:solidFill>
                  <a:srgbClr val="2B2B2B"/>
                </a:solidFill>
                <a:effectLst/>
                <a:latin typeface="Book Antiqua" panose="02040602050305030304" pitchFamily="18" charset="0"/>
              </a:rPr>
              <a:t> ή </a:t>
            </a:r>
            <a:r>
              <a:rPr lang="el-GR" sz="1800" b="0" i="0" dirty="0" err="1">
                <a:solidFill>
                  <a:srgbClr val="2B2B2B"/>
                </a:solidFill>
                <a:effectLst/>
                <a:latin typeface="Book Antiqua" panose="02040602050305030304" pitchFamily="18" charset="0"/>
              </a:rPr>
              <a:t>Δούπιανη</a:t>
            </a:r>
            <a:r>
              <a:rPr lang="el-GR" sz="1800" b="0" i="0" dirty="0">
                <a:solidFill>
                  <a:srgbClr val="2B2B2B"/>
                </a:solidFill>
                <a:effectLst/>
                <a:latin typeface="Book Antiqua" panose="02040602050305030304" pitchFamily="18" charset="0"/>
              </a:rPr>
              <a:t> περί τα 1150-1160 μ.Χ.</a:t>
            </a:r>
          </a:p>
          <a:p>
            <a:pPr marL="0" indent="0" algn="l">
              <a:buNone/>
            </a:pPr>
            <a:r>
              <a:rPr lang="el-GR" sz="1800" b="0" i="0" dirty="0">
                <a:solidFill>
                  <a:srgbClr val="2B2B2B"/>
                </a:solidFill>
                <a:effectLst/>
                <a:latin typeface="Book Antiqua" panose="02040602050305030304" pitchFamily="18" charset="0"/>
              </a:rPr>
              <a:t>Εκτός από τις προαναφερθείσες σκήτες υπήρχαν και άλλες σε διάφορες κοιλότητες γύρω από τον βράχο της </a:t>
            </a:r>
            <a:r>
              <a:rPr lang="el-GR" sz="1800" b="0" i="0" dirty="0" err="1">
                <a:solidFill>
                  <a:srgbClr val="2B2B2B"/>
                </a:solidFill>
                <a:effectLst/>
                <a:latin typeface="Book Antiqua" panose="02040602050305030304" pitchFamily="18" charset="0"/>
              </a:rPr>
              <a:t>Δούπιανης</a:t>
            </a:r>
            <a:r>
              <a:rPr lang="el-GR" sz="1800" b="0" i="0" dirty="0">
                <a:solidFill>
                  <a:srgbClr val="2B2B2B"/>
                </a:solidFill>
                <a:effectLst/>
                <a:latin typeface="Book Antiqua" panose="02040602050305030304" pitchFamily="18" charset="0"/>
              </a:rPr>
              <a:t>, του Αγίου Πνεύματος και του βράχου της “</a:t>
            </a:r>
            <a:r>
              <a:rPr lang="el-GR" sz="1800" b="0" i="0" dirty="0" err="1">
                <a:solidFill>
                  <a:srgbClr val="2B2B2B"/>
                </a:solidFill>
                <a:effectLst/>
                <a:latin typeface="Book Antiqua" panose="02040602050305030304" pitchFamily="18" charset="0"/>
              </a:rPr>
              <a:t>Σουρλωτής</a:t>
            </a:r>
            <a:r>
              <a:rPr lang="el-GR" sz="1800" b="0" i="0" dirty="0">
                <a:solidFill>
                  <a:srgbClr val="2B2B2B"/>
                </a:solidFill>
                <a:effectLst/>
                <a:latin typeface="Book Antiqua" panose="02040602050305030304" pitchFamily="18" charset="0"/>
              </a:rPr>
              <a:t>”. Στις αρχές του 12</a:t>
            </a:r>
            <a:r>
              <a:rPr lang="el-GR" sz="1800" b="0" i="0" baseline="30000" dirty="0">
                <a:solidFill>
                  <a:srgbClr val="2B2B2B"/>
                </a:solidFill>
                <a:effectLst/>
                <a:latin typeface="Book Antiqua" panose="02040602050305030304" pitchFamily="18" charset="0"/>
              </a:rPr>
              <a:t>ου</a:t>
            </a:r>
            <a:r>
              <a:rPr lang="el-GR" sz="1800" b="0" i="0" dirty="0">
                <a:solidFill>
                  <a:srgbClr val="2B2B2B"/>
                </a:solidFill>
                <a:effectLst/>
                <a:latin typeface="Book Antiqua" panose="02040602050305030304" pitchFamily="18" charset="0"/>
              </a:rPr>
              <a:t> αιώνα είχε πια συγκροτηθεί στον χώρο των Μετεώρων μικρή ασκητική πολιτεία με κέντρο λατρείας τον ναό της Θεοτόκου που αποτελούσε το “Κυριακό” ή “Πρωτάτο” και ο οποίος σώζεται μέχρι σήμερα και βρίσκεται νότια του βράχου της </a:t>
            </a:r>
            <a:r>
              <a:rPr lang="el-GR" sz="1800" b="0" i="0" dirty="0" err="1">
                <a:solidFill>
                  <a:srgbClr val="2B2B2B"/>
                </a:solidFill>
                <a:effectLst/>
                <a:latin typeface="Book Antiqua" panose="02040602050305030304" pitchFamily="18" charset="0"/>
              </a:rPr>
              <a:t>Δούπιανης</a:t>
            </a:r>
            <a:r>
              <a:rPr lang="el-GR" sz="1800" b="0" i="0" dirty="0">
                <a:solidFill>
                  <a:srgbClr val="2B2B2B"/>
                </a:solidFill>
                <a:effectLst/>
                <a:latin typeface="Book Antiqua" panose="02040602050305030304" pitchFamily="18" charset="0"/>
              </a:rPr>
              <a:t>.</a:t>
            </a:r>
          </a:p>
          <a:p>
            <a:endParaRPr lang="el-GR" dirty="0"/>
          </a:p>
        </p:txBody>
      </p:sp>
    </p:spTree>
    <p:extLst>
      <p:ext uri="{BB962C8B-B14F-4D97-AF65-F5344CB8AC3E}">
        <p14:creationId xmlns:p14="http://schemas.microsoft.com/office/powerpoint/2010/main" xmlns="" val="305673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A902DAE-E673-4822-B87B-92C8DE16584D}"/>
              </a:ext>
            </a:extLst>
          </p:cNvPr>
          <p:cNvSpPr>
            <a:spLocks noGrp="1"/>
          </p:cNvSpPr>
          <p:nvPr>
            <p:ph type="title"/>
          </p:nvPr>
        </p:nvSpPr>
        <p:spPr/>
        <p:txBody>
          <a:bodyPr>
            <a:normAutofit/>
          </a:bodyPr>
          <a:lstStyle/>
          <a:p>
            <a:r>
              <a:rPr lang="en-US" sz="800" dirty="0"/>
              <a:t>.</a:t>
            </a:r>
            <a:endParaRPr lang="el-GR" sz="800" dirty="0"/>
          </a:p>
        </p:txBody>
      </p:sp>
      <p:sp>
        <p:nvSpPr>
          <p:cNvPr id="3" name="Θέση περιεχομένου 2">
            <a:extLst>
              <a:ext uri="{FF2B5EF4-FFF2-40B4-BE49-F238E27FC236}">
                <a16:creationId xmlns:a16="http://schemas.microsoft.com/office/drawing/2014/main" xmlns="" id="{716CFBF2-B7EF-42BA-9699-47CCA668E03C}"/>
              </a:ext>
            </a:extLst>
          </p:cNvPr>
          <p:cNvSpPr>
            <a:spLocks noGrp="1"/>
          </p:cNvSpPr>
          <p:nvPr>
            <p:ph idx="1"/>
          </p:nvPr>
        </p:nvSpPr>
        <p:spPr/>
        <p:txBody>
          <a:bodyPr>
            <a:normAutofit/>
          </a:bodyPr>
          <a:lstStyle/>
          <a:p>
            <a:pPr marL="0" indent="0" algn="l">
              <a:buNone/>
            </a:pPr>
            <a:r>
              <a:rPr lang="el-GR" sz="1900" b="0" i="0" dirty="0">
                <a:solidFill>
                  <a:srgbClr val="2B2B2B"/>
                </a:solidFill>
                <a:effectLst/>
                <a:latin typeface="Book Antiqua" panose="02040602050305030304" pitchFamily="18" charset="0"/>
              </a:rPr>
              <a:t>Στον μικρό αυτό ναΐσκο </a:t>
            </a:r>
            <a:r>
              <a:rPr lang="el-GR" sz="1900" b="0" i="0" dirty="0" smtClean="0">
                <a:solidFill>
                  <a:srgbClr val="2B2B2B"/>
                </a:solidFill>
                <a:effectLst/>
                <a:latin typeface="Book Antiqua" panose="02040602050305030304" pitchFamily="18" charset="0"/>
              </a:rPr>
              <a:t>συνέρρεαν </a:t>
            </a:r>
            <a:r>
              <a:rPr lang="el-GR" sz="1900" b="0" i="0" dirty="0">
                <a:solidFill>
                  <a:srgbClr val="2B2B2B"/>
                </a:solidFill>
                <a:effectLst/>
                <a:latin typeface="Book Antiqua" panose="02040602050305030304" pitchFamily="18" charset="0"/>
              </a:rPr>
              <a:t>από τα ασκητήριά τους για να τελέσουν την κοινή λατρεία προς τον Θεό, να συζητήσουν για τα διάφορα προβλήματα που τους απασχολούσαν και να ζητήσουν την βοήθεια των άλλων ασκητών, για να φέρουν σε πέρας δύσκολες εργασίες. Ο επικεφαλής της Σκήτης της </a:t>
            </a:r>
            <a:r>
              <a:rPr lang="el-GR" sz="1900" b="0" i="0" dirty="0" err="1">
                <a:solidFill>
                  <a:srgbClr val="2B2B2B"/>
                </a:solidFill>
                <a:effectLst/>
                <a:latin typeface="Book Antiqua" panose="02040602050305030304" pitchFamily="18" charset="0"/>
              </a:rPr>
              <a:t>Δούπιανης</a:t>
            </a:r>
            <a:r>
              <a:rPr lang="el-GR" sz="1900" b="0" i="0" dirty="0">
                <a:solidFill>
                  <a:srgbClr val="2B2B2B"/>
                </a:solidFill>
                <a:effectLst/>
                <a:latin typeface="Book Antiqua" panose="02040602050305030304" pitchFamily="18" charset="0"/>
              </a:rPr>
              <a:t> ή Σκήτης των </a:t>
            </a:r>
            <a:r>
              <a:rPr lang="el-GR" sz="1900" b="0" i="0" dirty="0" err="1">
                <a:solidFill>
                  <a:srgbClr val="2B2B2B"/>
                </a:solidFill>
                <a:effectLst/>
                <a:latin typeface="Book Antiqua" panose="02040602050305030304" pitchFamily="18" charset="0"/>
              </a:rPr>
              <a:t>Σταγών</a:t>
            </a:r>
            <a:r>
              <a:rPr lang="el-GR" sz="1900" b="0" i="0" dirty="0">
                <a:solidFill>
                  <a:srgbClr val="2B2B2B"/>
                </a:solidFill>
                <a:effectLst/>
                <a:latin typeface="Book Antiqua" panose="02040602050305030304" pitchFamily="18" charset="0"/>
              </a:rPr>
              <a:t> έφερε τον τίτλο του “Πρώτου” και “καθηγουμένου” της Μονής της Θεοτόκου της </a:t>
            </a:r>
            <a:r>
              <a:rPr lang="el-GR" sz="1900" b="0" i="0" dirty="0" err="1">
                <a:solidFill>
                  <a:srgbClr val="2B2B2B"/>
                </a:solidFill>
                <a:effectLst/>
                <a:latin typeface="Book Antiqua" panose="02040602050305030304" pitchFamily="18" charset="0"/>
              </a:rPr>
              <a:t>Δούπιανης</a:t>
            </a:r>
            <a:r>
              <a:rPr lang="el-GR" sz="1900" b="0" i="0" dirty="0">
                <a:solidFill>
                  <a:srgbClr val="2B2B2B"/>
                </a:solidFill>
                <a:effectLst/>
                <a:latin typeface="Book Antiqua" panose="02040602050305030304" pitchFamily="18" charset="0"/>
              </a:rPr>
              <a:t>.</a:t>
            </a:r>
          </a:p>
          <a:p>
            <a:pPr marL="0" indent="0" algn="l">
              <a:buNone/>
            </a:pPr>
            <a:r>
              <a:rPr lang="el-GR" sz="1900" b="0" i="0" dirty="0">
                <a:solidFill>
                  <a:srgbClr val="2B2B2B"/>
                </a:solidFill>
                <a:effectLst/>
                <a:latin typeface="Book Antiqua" panose="02040602050305030304" pitchFamily="18" charset="0"/>
              </a:rPr>
              <a:t>Μετά από διακόσια περίπου χρόνια, στα μέσα περίπου του 14</a:t>
            </a:r>
            <a:r>
              <a:rPr lang="el-GR" sz="1900" b="0" i="0" baseline="30000" dirty="0">
                <a:solidFill>
                  <a:srgbClr val="2B2B2B"/>
                </a:solidFill>
                <a:effectLst/>
                <a:latin typeface="Book Antiqua" panose="02040602050305030304" pitchFamily="18" charset="0"/>
              </a:rPr>
              <a:t>ου</a:t>
            </a:r>
            <a:r>
              <a:rPr lang="el-GR" sz="1900" b="0" i="0" dirty="0">
                <a:solidFill>
                  <a:srgbClr val="2B2B2B"/>
                </a:solidFill>
                <a:effectLst/>
                <a:latin typeface="Book Antiqua" panose="02040602050305030304" pitchFamily="18" charset="0"/>
              </a:rPr>
              <a:t> αιώνα (1340-1350 μ.Χ.), ιδρύεται η Ι. Μονή Μεταμορφώσεως του </a:t>
            </a:r>
            <a:r>
              <a:rPr lang="el-GR" sz="1900" b="0" i="0" dirty="0" err="1">
                <a:solidFill>
                  <a:srgbClr val="2B2B2B"/>
                </a:solidFill>
                <a:effectLst/>
                <a:latin typeface="Book Antiqua" panose="02040602050305030304" pitchFamily="18" charset="0"/>
              </a:rPr>
              <a:t>Σωτήρος</a:t>
            </a:r>
            <a:r>
              <a:rPr lang="el-GR" sz="1900" b="0" i="0" dirty="0">
                <a:solidFill>
                  <a:srgbClr val="2B2B2B"/>
                </a:solidFill>
                <a:effectLst/>
                <a:latin typeface="Book Antiqua" panose="02040602050305030304" pitchFamily="18" charset="0"/>
              </a:rPr>
              <a:t> από τον όσιο Αθανάσιο, ο οποίος έδωσε στον μεγάλο βράχο “Πλατύ Λίθο” το όνομα Μετέωρο και από τότε όλοι οι βράχοι φέρουν αυτό το όνομα.</a:t>
            </a:r>
          </a:p>
          <a:p>
            <a:pPr marL="0" indent="0" algn="l">
              <a:buNone/>
            </a:pPr>
            <a:r>
              <a:rPr lang="el-GR" sz="1900" b="0" i="0" dirty="0">
                <a:solidFill>
                  <a:srgbClr val="2B2B2B"/>
                </a:solidFill>
                <a:effectLst/>
                <a:latin typeface="Book Antiqua" panose="02040602050305030304" pitchFamily="18" charset="0"/>
              </a:rPr>
              <a:t>Στην συνέχεια έχουμε την δημιουργία πολλών ιερών μονών σε διάστημα 2 αιώνων (14</a:t>
            </a:r>
            <a:r>
              <a:rPr lang="el-GR" sz="1900" b="0" i="0" baseline="30000" dirty="0">
                <a:solidFill>
                  <a:srgbClr val="2B2B2B"/>
                </a:solidFill>
                <a:effectLst/>
                <a:latin typeface="Book Antiqua" panose="02040602050305030304" pitchFamily="18" charset="0"/>
              </a:rPr>
              <a:t>ο</a:t>
            </a:r>
            <a:r>
              <a:rPr lang="el-GR" sz="1900" b="0" i="0" dirty="0">
                <a:solidFill>
                  <a:srgbClr val="2B2B2B"/>
                </a:solidFill>
                <a:effectLst/>
                <a:latin typeface="Book Antiqua" panose="02040602050305030304" pitchFamily="18" charset="0"/>
              </a:rPr>
              <a:t> – 15</a:t>
            </a:r>
            <a:r>
              <a:rPr lang="el-GR" sz="1900" b="0" i="0" baseline="30000" dirty="0">
                <a:solidFill>
                  <a:srgbClr val="2B2B2B"/>
                </a:solidFill>
                <a:effectLst/>
                <a:latin typeface="Book Antiqua" panose="02040602050305030304" pitchFamily="18" charset="0"/>
              </a:rPr>
              <a:t>ο</a:t>
            </a:r>
            <a:r>
              <a:rPr lang="el-GR" sz="1900" b="0" i="0" dirty="0">
                <a:solidFill>
                  <a:srgbClr val="2B2B2B"/>
                </a:solidFill>
                <a:effectLst/>
                <a:latin typeface="Book Antiqua" panose="02040602050305030304" pitchFamily="18" charset="0"/>
              </a:rPr>
              <a:t>), περίοδο μεγάλης ακμής του μοναχισμού στα Μετέωρα. Ο αριθμός τους τότε φτάνει τα 24.</a:t>
            </a:r>
          </a:p>
          <a:p>
            <a:endParaRPr lang="el-GR" dirty="0"/>
          </a:p>
        </p:txBody>
      </p:sp>
    </p:spTree>
    <p:extLst>
      <p:ext uri="{BB962C8B-B14F-4D97-AF65-F5344CB8AC3E}">
        <p14:creationId xmlns:p14="http://schemas.microsoft.com/office/powerpoint/2010/main" xmlns="" val="82980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5FA14C-7A45-4B1D-BB58-2792DC14C5BC}"/>
              </a:ext>
            </a:extLst>
          </p:cNvPr>
          <p:cNvSpPr>
            <a:spLocks noGrp="1"/>
          </p:cNvSpPr>
          <p:nvPr>
            <p:ph type="title"/>
          </p:nvPr>
        </p:nvSpPr>
        <p:spPr/>
        <p:txBody>
          <a:bodyPr>
            <a:normAutofit/>
          </a:bodyPr>
          <a:lstStyle/>
          <a:p>
            <a:r>
              <a:rPr lang="en-US" sz="800" dirty="0"/>
              <a:t>.</a:t>
            </a:r>
            <a:endParaRPr lang="el-GR" sz="800" dirty="0"/>
          </a:p>
        </p:txBody>
      </p:sp>
      <p:sp>
        <p:nvSpPr>
          <p:cNvPr id="3" name="Θέση περιεχομένου 2">
            <a:extLst>
              <a:ext uri="{FF2B5EF4-FFF2-40B4-BE49-F238E27FC236}">
                <a16:creationId xmlns:a16="http://schemas.microsoft.com/office/drawing/2014/main" xmlns="" id="{4BCC6489-6386-4854-A3EA-97DD1488DAF8}"/>
              </a:ext>
            </a:extLst>
          </p:cNvPr>
          <p:cNvSpPr>
            <a:spLocks noGrp="1"/>
          </p:cNvSpPr>
          <p:nvPr>
            <p:ph idx="1"/>
          </p:nvPr>
        </p:nvSpPr>
        <p:spPr/>
        <p:txBody>
          <a:bodyPr>
            <a:normAutofit fontScale="62500" lnSpcReduction="20000"/>
          </a:bodyPr>
          <a:lstStyle/>
          <a:p>
            <a:pPr marL="0" indent="0" algn="l">
              <a:buNone/>
            </a:pPr>
            <a:r>
              <a:rPr lang="el-GR" sz="2900" b="0" i="0" dirty="0">
                <a:solidFill>
                  <a:srgbClr val="2B2B2B"/>
                </a:solidFill>
                <a:effectLst/>
                <a:latin typeface="Book Antiqua" panose="02040602050305030304" pitchFamily="18" charset="0"/>
              </a:rPr>
              <a:t>Στα μέσα του 14</a:t>
            </a:r>
            <a:r>
              <a:rPr lang="el-GR" sz="2900" b="0" i="0" baseline="30000" dirty="0">
                <a:solidFill>
                  <a:srgbClr val="2B2B2B"/>
                </a:solidFill>
                <a:effectLst/>
                <a:latin typeface="Book Antiqua" panose="02040602050305030304" pitchFamily="18" charset="0"/>
              </a:rPr>
              <a:t>ου</a:t>
            </a:r>
            <a:r>
              <a:rPr lang="el-GR" sz="2900" b="0" i="0" dirty="0">
                <a:solidFill>
                  <a:srgbClr val="2B2B2B"/>
                </a:solidFill>
                <a:effectLst/>
                <a:latin typeface="Book Antiqua" panose="02040602050305030304" pitchFamily="18" charset="0"/>
              </a:rPr>
              <a:t> αιώνα αναπτύσσει μεγάλη δράση ο καθηγούμενος της Σκήτης των </a:t>
            </a:r>
            <a:r>
              <a:rPr lang="el-GR" sz="2900" b="0" i="0" dirty="0" err="1">
                <a:solidFill>
                  <a:srgbClr val="2B2B2B"/>
                </a:solidFill>
                <a:effectLst/>
                <a:latin typeface="Book Antiqua" panose="02040602050305030304" pitchFamily="18" charset="0"/>
              </a:rPr>
              <a:t>Σταγών</a:t>
            </a:r>
            <a:r>
              <a:rPr lang="el-GR" sz="2900" b="0" i="0" dirty="0">
                <a:solidFill>
                  <a:srgbClr val="2B2B2B"/>
                </a:solidFill>
                <a:effectLst/>
                <a:latin typeface="Book Antiqua" panose="02040602050305030304" pitchFamily="18" charset="0"/>
              </a:rPr>
              <a:t> (</a:t>
            </a:r>
            <a:r>
              <a:rPr lang="el-GR" sz="2900" b="0" i="0" dirty="0" err="1">
                <a:solidFill>
                  <a:srgbClr val="2B2B2B"/>
                </a:solidFill>
                <a:effectLst/>
                <a:latin typeface="Book Antiqua" panose="02040602050305030304" pitchFamily="18" charset="0"/>
              </a:rPr>
              <a:t>Δούπιανης</a:t>
            </a:r>
            <a:r>
              <a:rPr lang="el-GR" sz="2900" b="0" i="0" dirty="0">
                <a:solidFill>
                  <a:srgbClr val="2B2B2B"/>
                </a:solidFill>
                <a:effectLst/>
                <a:latin typeface="Book Antiqua" panose="02040602050305030304" pitchFamily="18" charset="0"/>
              </a:rPr>
              <a:t>) ιερομόναχος Νείλος, ο οποίος είναι ιδρυτής και </a:t>
            </a:r>
            <a:r>
              <a:rPr lang="el-GR" sz="2900" b="0" i="0" dirty="0" err="1">
                <a:solidFill>
                  <a:srgbClr val="2B2B2B"/>
                </a:solidFill>
                <a:effectLst/>
                <a:latin typeface="Book Antiqua" panose="02040602050305030304" pitchFamily="18" charset="0"/>
              </a:rPr>
              <a:t>κτίτορας</a:t>
            </a:r>
            <a:r>
              <a:rPr lang="el-GR" sz="2900" b="0" i="0" dirty="0">
                <a:solidFill>
                  <a:srgbClr val="2B2B2B"/>
                </a:solidFill>
                <a:effectLst/>
                <a:latin typeface="Book Antiqua" panose="02040602050305030304" pitchFamily="18" charset="0"/>
              </a:rPr>
              <a:t> της Ι. Μονής Αναλήψεως (σήμερα Ι. Μ. Υπαπαντής) με πολύ σημαντικές τοιχογραφίες. Οι πρώτοι ασκητές αναρριχήθηκαν στους βράχους χρησιμοποιώντας σκαλωσιές που τις στήριζαν σε δοκάρια σφηνωμένα σε τρύπες μέσα στον βράχο. Αργότερα χρησιμοποίησαν τις ανεμόσκαλες και το δίχτυ, μέχρι που στις αρχές του εικοστού αιώνα λαξεύτηκαν οι πρώτες σκάλες .</a:t>
            </a:r>
          </a:p>
          <a:p>
            <a:pPr marL="0" indent="0" algn="l">
              <a:buNone/>
            </a:pPr>
            <a:r>
              <a:rPr lang="el-GR" sz="2900" b="0" i="0" dirty="0">
                <a:solidFill>
                  <a:srgbClr val="2B2B2B"/>
                </a:solidFill>
                <a:effectLst/>
                <a:latin typeface="Book Antiqua" panose="02040602050305030304" pitchFamily="18" charset="0"/>
              </a:rPr>
              <a:t>Με το πέρασμα των χρόνων και κάτω από διάφορες δυσκολίες των καιρών, όπως διάφοροι κατακτητές της περιοχής, επιδρομές ληστών και άλλοι παράγοντες, οδήγησαν πολλές από τις ακμάζουσες Ι. μονές στην εγκατάλειψη και καταστροφή (περίοδος παρακμής μετά τον 17</a:t>
            </a:r>
            <a:r>
              <a:rPr lang="el-GR" sz="2900" b="0" i="0" baseline="30000" dirty="0">
                <a:solidFill>
                  <a:srgbClr val="2B2B2B"/>
                </a:solidFill>
                <a:effectLst/>
                <a:latin typeface="Book Antiqua" panose="02040602050305030304" pitchFamily="18" charset="0"/>
              </a:rPr>
              <a:t>ο</a:t>
            </a:r>
            <a:r>
              <a:rPr lang="el-GR" sz="2900" b="0" i="0" dirty="0">
                <a:solidFill>
                  <a:srgbClr val="2B2B2B"/>
                </a:solidFill>
                <a:effectLst/>
                <a:latin typeface="Book Antiqua" panose="02040602050305030304" pitchFamily="18" charset="0"/>
              </a:rPr>
              <a:t> αιώνα). Σήμερα συνεχίζουν χωρίς διακοπή την παράδοση της ορθοδοξίας για πάνω από 600 χρόνια οι </a:t>
            </a:r>
            <a:r>
              <a:rPr lang="el-GR" sz="2900" b="0" i="0" u="none" strike="noStrike" dirty="0">
                <a:solidFill>
                  <a:srgbClr val="1E4B75"/>
                </a:solidFill>
                <a:effectLst/>
                <a:latin typeface="Book Antiqua" panose="02040602050305030304" pitchFamily="18" charset="0"/>
                <a:hlinkClick r:id="rId2"/>
              </a:rPr>
              <a:t>Ιερά Μονή Μεγάλου Μετεώρου (ή Μεταμορφώσεως του </a:t>
            </a:r>
            <a:r>
              <a:rPr lang="el-GR" sz="2900" b="0" i="0" u="none" strike="noStrike" dirty="0" err="1">
                <a:solidFill>
                  <a:srgbClr val="1E4B75"/>
                </a:solidFill>
                <a:effectLst/>
                <a:latin typeface="Book Antiqua" panose="02040602050305030304" pitchFamily="18" charset="0"/>
                <a:hlinkClick r:id="rId2"/>
              </a:rPr>
              <a:t>Σωτήρος</a:t>
            </a:r>
            <a:r>
              <a:rPr lang="el-GR" sz="2900" b="0" i="0" u="none" strike="noStrike" dirty="0">
                <a:solidFill>
                  <a:srgbClr val="1E4B75"/>
                </a:solidFill>
                <a:effectLst/>
                <a:latin typeface="Book Antiqua" panose="02040602050305030304" pitchFamily="18" charset="0"/>
                <a:hlinkClick r:id="rId2"/>
              </a:rPr>
              <a:t>)</a:t>
            </a:r>
            <a:r>
              <a:rPr lang="el-GR" sz="2900" b="0" i="0" dirty="0">
                <a:solidFill>
                  <a:srgbClr val="2B2B2B"/>
                </a:solidFill>
                <a:effectLst/>
                <a:latin typeface="Book Antiqua" panose="02040602050305030304" pitchFamily="18" charset="0"/>
              </a:rPr>
              <a:t>, </a:t>
            </a:r>
            <a:r>
              <a:rPr lang="el-GR" sz="2900" b="0" i="0" u="none" strike="noStrike" dirty="0">
                <a:solidFill>
                  <a:srgbClr val="1E4B75"/>
                </a:solidFill>
                <a:effectLst/>
                <a:latin typeface="Book Antiqua" panose="02040602050305030304" pitchFamily="18" charset="0"/>
                <a:hlinkClick r:id="rId3"/>
              </a:rPr>
              <a:t>Ιερά Μονή Βαρλαάμ</a:t>
            </a:r>
            <a:r>
              <a:rPr lang="el-GR" sz="2900" b="0" i="0" dirty="0">
                <a:solidFill>
                  <a:srgbClr val="2B2B2B"/>
                </a:solidFill>
                <a:effectLst/>
                <a:latin typeface="Book Antiqua" panose="02040602050305030304" pitchFamily="18" charset="0"/>
              </a:rPr>
              <a:t>, </a:t>
            </a:r>
            <a:r>
              <a:rPr lang="el-GR" sz="2900" b="0" i="0" u="none" strike="noStrike" dirty="0">
                <a:solidFill>
                  <a:srgbClr val="1E4B75"/>
                </a:solidFill>
                <a:effectLst/>
                <a:latin typeface="Book Antiqua" panose="02040602050305030304" pitchFamily="18" charset="0"/>
                <a:hlinkClick r:id="rId4"/>
              </a:rPr>
              <a:t>Ιερά Μονή Αγίου Στεφάνου</a:t>
            </a:r>
            <a:r>
              <a:rPr lang="el-GR" sz="2900" b="0" i="0" dirty="0">
                <a:solidFill>
                  <a:srgbClr val="2B2B2B"/>
                </a:solidFill>
                <a:effectLst/>
                <a:latin typeface="Book Antiqua" panose="02040602050305030304" pitchFamily="18" charset="0"/>
              </a:rPr>
              <a:t>, </a:t>
            </a:r>
            <a:r>
              <a:rPr lang="el-GR" sz="2900" b="0" i="0" u="none" strike="noStrike" dirty="0">
                <a:solidFill>
                  <a:srgbClr val="1E4B75"/>
                </a:solidFill>
                <a:effectLst/>
                <a:latin typeface="Book Antiqua" panose="02040602050305030304" pitchFamily="18" charset="0"/>
                <a:hlinkClick r:id="rId5"/>
              </a:rPr>
              <a:t>Ιερά Μονή Αγίας Τριάδος</a:t>
            </a:r>
            <a:r>
              <a:rPr lang="el-GR" sz="2900" b="0" i="0" dirty="0">
                <a:solidFill>
                  <a:srgbClr val="2B2B2B"/>
                </a:solidFill>
                <a:effectLst/>
                <a:latin typeface="Book Antiqua" panose="02040602050305030304" pitchFamily="18" charset="0"/>
              </a:rPr>
              <a:t>, </a:t>
            </a:r>
            <a:r>
              <a:rPr lang="el-GR" sz="2900" b="0" i="0" u="none" strike="noStrike" dirty="0">
                <a:solidFill>
                  <a:srgbClr val="1E4B75"/>
                </a:solidFill>
                <a:effectLst/>
                <a:latin typeface="Book Antiqua" panose="02040602050305030304" pitchFamily="18" charset="0"/>
                <a:hlinkClick r:id="rId6"/>
              </a:rPr>
              <a:t>Ιερά Μονή Αγίου Νικολάου </a:t>
            </a:r>
            <a:r>
              <a:rPr lang="el-GR" sz="2900" b="0" i="0" u="none" strike="noStrike" dirty="0" err="1">
                <a:solidFill>
                  <a:srgbClr val="1E4B75"/>
                </a:solidFill>
                <a:effectLst/>
                <a:latin typeface="Book Antiqua" panose="02040602050305030304" pitchFamily="18" charset="0"/>
                <a:hlinkClick r:id="rId6"/>
              </a:rPr>
              <a:t>Αναπαυσά</a:t>
            </a:r>
            <a:r>
              <a:rPr lang="el-GR" sz="2900" b="0" i="0" dirty="0">
                <a:solidFill>
                  <a:srgbClr val="2B2B2B"/>
                </a:solidFill>
                <a:effectLst/>
                <a:latin typeface="Book Antiqua" panose="02040602050305030304" pitchFamily="18" charset="0"/>
              </a:rPr>
              <a:t>, και η </a:t>
            </a:r>
            <a:r>
              <a:rPr lang="el-GR" sz="2900" b="0" i="0" u="none" strike="noStrike" dirty="0">
                <a:solidFill>
                  <a:srgbClr val="1E4B75"/>
                </a:solidFill>
                <a:effectLst/>
                <a:latin typeface="Book Antiqua" panose="02040602050305030304" pitchFamily="18" charset="0"/>
                <a:hlinkClick r:id="rId7"/>
              </a:rPr>
              <a:t>Ιερά Μονή </a:t>
            </a:r>
            <a:r>
              <a:rPr lang="el-GR" sz="2900" b="0" i="0" u="none" strike="noStrike" dirty="0" err="1">
                <a:solidFill>
                  <a:srgbClr val="1E4B75"/>
                </a:solidFill>
                <a:effectLst/>
                <a:latin typeface="Book Antiqua" panose="02040602050305030304" pitchFamily="18" charset="0"/>
                <a:hlinkClick r:id="rId7"/>
              </a:rPr>
              <a:t>Ρουσάνου</a:t>
            </a:r>
            <a:r>
              <a:rPr lang="el-GR" sz="2900" b="0" i="0" dirty="0">
                <a:solidFill>
                  <a:srgbClr val="2B2B2B"/>
                </a:solidFill>
                <a:effectLst/>
                <a:latin typeface="Book Antiqua" panose="02040602050305030304" pitchFamily="18" charset="0"/>
              </a:rPr>
              <a:t>.</a:t>
            </a:r>
          </a:p>
          <a:p>
            <a:pPr marL="0" indent="0" algn="l">
              <a:buNone/>
            </a:pPr>
            <a:r>
              <a:rPr lang="el-GR" sz="2900" b="0" i="0" dirty="0">
                <a:solidFill>
                  <a:srgbClr val="2B2B2B"/>
                </a:solidFill>
                <a:effectLst/>
                <a:latin typeface="Book Antiqua" panose="02040602050305030304" pitchFamily="18" charset="0"/>
              </a:rPr>
              <a:t>Επίσης με τις φιλότιμες προσπάθειες των μοναχών, του </a:t>
            </a:r>
            <a:r>
              <a:rPr lang="el-GR" sz="2900" b="0" i="0" dirty="0" err="1">
                <a:solidFill>
                  <a:srgbClr val="2B2B2B"/>
                </a:solidFill>
                <a:effectLst/>
                <a:latin typeface="Book Antiqua" panose="02040602050305030304" pitchFamily="18" charset="0"/>
              </a:rPr>
              <a:t>μητροπολίτου</a:t>
            </a:r>
            <a:r>
              <a:rPr lang="el-GR" sz="2900" b="0" i="0" dirty="0">
                <a:solidFill>
                  <a:srgbClr val="2B2B2B"/>
                </a:solidFill>
                <a:effectLst/>
                <a:latin typeface="Book Antiqua" panose="02040602050305030304" pitchFamily="18" charset="0"/>
              </a:rPr>
              <a:t> </a:t>
            </a:r>
            <a:r>
              <a:rPr lang="el-GR" sz="2900" b="0" i="0" dirty="0" err="1">
                <a:solidFill>
                  <a:srgbClr val="2B2B2B"/>
                </a:solidFill>
                <a:effectLst/>
                <a:latin typeface="Book Antiqua" panose="02040602050305030304" pitchFamily="18" charset="0"/>
              </a:rPr>
              <a:t>Σταγών</a:t>
            </a:r>
            <a:r>
              <a:rPr lang="el-GR" sz="2900" b="0" i="0" dirty="0">
                <a:solidFill>
                  <a:srgbClr val="2B2B2B"/>
                </a:solidFill>
                <a:effectLst/>
                <a:latin typeface="Book Antiqua" panose="02040602050305030304" pitchFamily="18" charset="0"/>
              </a:rPr>
              <a:t> και Μετεώρων κ. Σεραφείμ και τη συνδρομή του Κράτους, της Ευρωπαϊκής Ένωσης και διαφόρων πολιτών, έχουν συντηρηθεί και αναστηλωθεί οι ιερές μονές του Αγίου Νικολάου </a:t>
            </a:r>
            <a:r>
              <a:rPr lang="el-GR" sz="2900" b="0" i="0" dirty="0" err="1">
                <a:solidFill>
                  <a:srgbClr val="2B2B2B"/>
                </a:solidFill>
                <a:effectLst/>
                <a:latin typeface="Book Antiqua" panose="02040602050305030304" pitchFamily="18" charset="0"/>
              </a:rPr>
              <a:t>Μπάντοβα</a:t>
            </a:r>
            <a:r>
              <a:rPr lang="el-GR" sz="2900" b="0" i="0" dirty="0">
                <a:solidFill>
                  <a:srgbClr val="2B2B2B"/>
                </a:solidFill>
                <a:effectLst/>
                <a:latin typeface="Book Antiqua" panose="02040602050305030304" pitchFamily="18" charset="0"/>
              </a:rPr>
              <a:t> (Μετόχι της Ι. Μονής Αγίας Τριάδος) και της Υπαπαντής (Μετόχι της Ι. Μονής Μεταμορφώσεως ή Μεγάλου Μετεώρου).</a:t>
            </a:r>
          </a:p>
          <a:p>
            <a:pPr marL="0" indent="0" algn="ctr">
              <a:buNone/>
            </a:pPr>
            <a:endParaRPr lang="el-GR" sz="2900" b="0" i="0" dirty="0">
              <a:solidFill>
                <a:srgbClr val="2B2B2B"/>
              </a:solidFill>
              <a:effectLst/>
              <a:latin typeface="Book Antiqua" panose="02040602050305030304" pitchFamily="18" charset="0"/>
            </a:endParaRPr>
          </a:p>
          <a:p>
            <a:endParaRPr lang="el-GR" dirty="0"/>
          </a:p>
        </p:txBody>
      </p:sp>
      <p:sp>
        <p:nvSpPr>
          <p:cNvPr id="4" name="Ορθογώνιο: Διπλωμένη γωνία 3">
            <a:extLst>
              <a:ext uri="{FF2B5EF4-FFF2-40B4-BE49-F238E27FC236}">
                <a16:creationId xmlns:a16="http://schemas.microsoft.com/office/drawing/2014/main" xmlns="" id="{0B2EEA78-BFFA-4BB3-8CB9-F09DC44CD0A7}"/>
              </a:ext>
            </a:extLst>
          </p:cNvPr>
          <p:cNvSpPr/>
          <p:nvPr/>
        </p:nvSpPr>
        <p:spPr>
          <a:xfrm>
            <a:off x="9486900" y="123825"/>
            <a:ext cx="1866900" cy="1566863"/>
          </a:xfrm>
          <a:prstGeom prst="foldedCorner">
            <a:avLst/>
          </a:prstGeom>
          <a:blipFill>
            <a:blip r:embed="rId8"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08106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0BCF1E2-BB2B-4FB5-9641-29E654C192EB}"/>
              </a:ext>
            </a:extLst>
          </p:cNvPr>
          <p:cNvSpPr>
            <a:spLocks noGrp="1"/>
          </p:cNvSpPr>
          <p:nvPr>
            <p:ph type="title"/>
          </p:nvPr>
        </p:nvSpPr>
        <p:spPr>
          <a:xfrm>
            <a:off x="958788" y="365125"/>
            <a:ext cx="10395012" cy="1325563"/>
          </a:xfrm>
        </p:spPr>
        <p:txBody>
          <a:bodyPr>
            <a:noAutofit/>
          </a:bodyPr>
          <a:lstStyle/>
          <a:p>
            <a:pPr marL="457200" indent="-457200" algn="ctr">
              <a:buFont typeface="Wingdings" panose="05000000000000000000" pitchFamily="2" charset="2"/>
              <a:buChar char="v"/>
            </a:pPr>
            <a:r>
              <a:rPr lang="el-GR" sz="3200" b="0" i="0" u="sng" dirty="0">
                <a:solidFill>
                  <a:srgbClr val="2B2B2B"/>
                </a:solidFill>
                <a:effectLst/>
                <a:latin typeface="Book Antiqua" panose="02040602050305030304" pitchFamily="18" charset="0"/>
              </a:rPr>
              <a:t/>
            </a:r>
            <a:br>
              <a:rPr lang="el-GR" sz="3200" b="0" i="0" u="sng" dirty="0">
                <a:solidFill>
                  <a:srgbClr val="2B2B2B"/>
                </a:solidFill>
                <a:effectLst/>
                <a:latin typeface="Book Antiqua" panose="02040602050305030304" pitchFamily="18" charset="0"/>
              </a:rPr>
            </a:br>
            <a:r>
              <a:rPr lang="el-GR" sz="3200" b="0" i="0" u="sng" dirty="0">
                <a:solidFill>
                  <a:srgbClr val="2B2B2B"/>
                </a:solidFill>
                <a:effectLst/>
                <a:latin typeface="Book Antiqua" panose="02040602050305030304" pitchFamily="18" charset="0"/>
              </a:rPr>
              <a:t/>
            </a:r>
            <a:br>
              <a:rPr lang="el-GR" sz="3200" b="0" i="0" u="sng" dirty="0">
                <a:solidFill>
                  <a:srgbClr val="2B2B2B"/>
                </a:solidFill>
                <a:effectLst/>
                <a:latin typeface="Book Antiqua" panose="02040602050305030304" pitchFamily="18" charset="0"/>
              </a:rPr>
            </a:br>
            <a:r>
              <a:rPr lang="el-GR" sz="3200" b="0" i="0" u="sng" dirty="0">
                <a:solidFill>
                  <a:srgbClr val="2B2B2B"/>
                </a:solidFill>
                <a:effectLst/>
                <a:latin typeface="Book Antiqua" panose="02040602050305030304" pitchFamily="18" charset="0"/>
              </a:rPr>
              <a:t>Γενικές Ερωτήσεις</a:t>
            </a:r>
            <a:br>
              <a:rPr lang="el-GR" sz="3200" b="0" i="0" u="sng" dirty="0">
                <a:solidFill>
                  <a:srgbClr val="2B2B2B"/>
                </a:solidFill>
                <a:effectLst/>
                <a:latin typeface="Book Antiqua" panose="02040602050305030304" pitchFamily="18" charset="0"/>
              </a:rPr>
            </a:br>
            <a:r>
              <a:rPr lang="el-GR" sz="1100" b="0" i="0" dirty="0">
                <a:solidFill>
                  <a:srgbClr val="2B2B2B"/>
                </a:solidFill>
                <a:effectLst/>
                <a:latin typeface="-apple-system"/>
              </a:rPr>
              <a:t/>
            </a:r>
            <a:br>
              <a:rPr lang="el-GR" sz="1100" b="0" i="0" dirty="0">
                <a:solidFill>
                  <a:srgbClr val="2B2B2B"/>
                </a:solidFill>
                <a:effectLst/>
                <a:latin typeface="-apple-system"/>
              </a:rPr>
            </a:br>
            <a:r>
              <a:rPr lang="el-GR" sz="1100" b="0" i="0" dirty="0">
                <a:solidFill>
                  <a:srgbClr val="2B2B2B"/>
                </a:solidFill>
                <a:effectLst/>
                <a:latin typeface="-apple-system"/>
              </a:rPr>
              <a:t/>
            </a:r>
            <a:br>
              <a:rPr lang="el-GR" sz="1100" b="0" i="0" dirty="0">
                <a:solidFill>
                  <a:srgbClr val="2B2B2B"/>
                </a:solidFill>
                <a:effectLst/>
                <a:latin typeface="-apple-system"/>
              </a:rPr>
            </a:br>
            <a:r>
              <a:rPr lang="el-GR" sz="1100" b="0" i="0" dirty="0">
                <a:solidFill>
                  <a:srgbClr val="2B2B2B"/>
                </a:solidFill>
                <a:effectLst/>
                <a:latin typeface="-apple-system"/>
              </a:rPr>
              <a:t/>
            </a:r>
            <a:br>
              <a:rPr lang="el-GR" sz="1100" b="0" i="0" dirty="0">
                <a:solidFill>
                  <a:srgbClr val="2B2B2B"/>
                </a:solidFill>
                <a:effectLst/>
                <a:latin typeface="-apple-system"/>
              </a:rPr>
            </a:br>
            <a:r>
              <a:rPr lang="el-GR" sz="2400" b="1" i="0" dirty="0">
                <a:solidFill>
                  <a:srgbClr val="2B2B2B"/>
                </a:solidFill>
                <a:effectLst/>
                <a:latin typeface="Book Antiqua" panose="02040602050305030304" pitchFamily="18" charset="0"/>
              </a:rPr>
              <a:t>Για ποιο λόγο τα μοναστήρια των Μετεώρων συγκαταλέγονται στα Μνημεία Παγκόσμιας Πολιτιστικής Κληρονομιάς;</a:t>
            </a:r>
            <a:br>
              <a:rPr lang="el-GR" sz="2400" b="1" i="0" dirty="0">
                <a:solidFill>
                  <a:srgbClr val="2B2B2B"/>
                </a:solidFill>
                <a:effectLst/>
                <a:latin typeface="Book Antiqua" panose="02040602050305030304" pitchFamily="18" charset="0"/>
              </a:rPr>
            </a:br>
            <a:endParaRPr lang="el-GR" sz="2400" b="1" dirty="0">
              <a:latin typeface="Book Antiqua" panose="02040602050305030304" pitchFamily="18" charset="0"/>
            </a:endParaRPr>
          </a:p>
        </p:txBody>
      </p:sp>
      <p:sp>
        <p:nvSpPr>
          <p:cNvPr id="3" name="Θέση περιεχομένου 2">
            <a:extLst>
              <a:ext uri="{FF2B5EF4-FFF2-40B4-BE49-F238E27FC236}">
                <a16:creationId xmlns:a16="http://schemas.microsoft.com/office/drawing/2014/main" xmlns="" id="{48EED1B7-05D8-4A1A-9BA9-2F90101203A5}"/>
              </a:ext>
            </a:extLst>
          </p:cNvPr>
          <p:cNvSpPr>
            <a:spLocks noGrp="1"/>
          </p:cNvSpPr>
          <p:nvPr>
            <p:ph idx="1"/>
          </p:nvPr>
        </p:nvSpPr>
        <p:spPr/>
        <p:txBody>
          <a:bodyPr>
            <a:normAutofit/>
          </a:bodyPr>
          <a:lstStyle/>
          <a:p>
            <a:pPr marL="0" indent="0" algn="l">
              <a:buNone/>
            </a:pPr>
            <a:endParaRPr lang="el-GR" sz="2200" b="0" i="0" dirty="0">
              <a:solidFill>
                <a:srgbClr val="2B2B2B"/>
              </a:solidFill>
              <a:effectLst/>
              <a:latin typeface="Book Antiqua" panose="02040602050305030304" pitchFamily="18" charset="0"/>
            </a:endParaRPr>
          </a:p>
          <a:p>
            <a:pPr marL="0" indent="0" algn="l">
              <a:buNone/>
            </a:pPr>
            <a:endParaRPr lang="el-GR" sz="2200" dirty="0">
              <a:solidFill>
                <a:srgbClr val="2B2B2B"/>
              </a:solidFill>
              <a:latin typeface="Book Antiqua" panose="02040602050305030304" pitchFamily="18" charset="0"/>
            </a:endParaRPr>
          </a:p>
          <a:p>
            <a:pPr marL="0" indent="0" algn="l">
              <a:buNone/>
            </a:pPr>
            <a:r>
              <a:rPr lang="el-GR" sz="2000" b="0" i="0" dirty="0">
                <a:solidFill>
                  <a:srgbClr val="2B2B2B"/>
                </a:solidFill>
                <a:effectLst/>
                <a:latin typeface="Book Antiqua" panose="02040602050305030304" pitchFamily="18" charset="0"/>
              </a:rPr>
              <a:t>Η </a:t>
            </a:r>
            <a:r>
              <a:rPr lang="en-US" sz="2000" b="0" i="0" dirty="0" smtClean="0">
                <a:solidFill>
                  <a:srgbClr val="2B2B2B"/>
                </a:solidFill>
                <a:effectLst/>
                <a:latin typeface="Book Antiqua" panose="02040602050305030304" pitchFamily="18" charset="0"/>
              </a:rPr>
              <a:t>UNESCO </a:t>
            </a:r>
            <a:r>
              <a:rPr lang="el-GR" sz="2000" b="0" i="0" dirty="0" smtClean="0">
                <a:solidFill>
                  <a:srgbClr val="2B2B2B"/>
                </a:solidFill>
                <a:effectLst/>
                <a:latin typeface="Book Antiqua" panose="02040602050305030304" pitchFamily="18" charset="0"/>
              </a:rPr>
              <a:t>έχει </a:t>
            </a:r>
            <a:r>
              <a:rPr lang="el-GR" sz="2000" b="0" i="0" dirty="0">
                <a:solidFill>
                  <a:srgbClr val="2B2B2B"/>
                </a:solidFill>
                <a:effectLst/>
                <a:latin typeface="Book Antiqua" panose="02040602050305030304" pitchFamily="18" charset="0"/>
              </a:rPr>
              <a:t>χαρακτηρίσει τα Άγια Μετέωρα “</a:t>
            </a:r>
            <a:r>
              <a:rPr lang="el-GR" sz="2000" b="1" i="0" dirty="0">
                <a:solidFill>
                  <a:srgbClr val="2B2B2B"/>
                </a:solidFill>
                <a:effectLst/>
                <a:latin typeface="Book Antiqua" panose="02040602050305030304" pitchFamily="18" charset="0"/>
              </a:rPr>
              <a:t>ως </a:t>
            </a:r>
            <a:r>
              <a:rPr lang="el-GR" sz="2000" b="1" i="0" dirty="0" err="1">
                <a:solidFill>
                  <a:srgbClr val="2B2B2B"/>
                </a:solidFill>
                <a:effectLst/>
                <a:latin typeface="Book Antiqua" panose="02040602050305030304" pitchFamily="18" charset="0"/>
              </a:rPr>
              <a:t>διατηρητέον</a:t>
            </a:r>
            <a:r>
              <a:rPr lang="el-GR" sz="2000" b="1" i="0" dirty="0">
                <a:solidFill>
                  <a:srgbClr val="2B2B2B"/>
                </a:solidFill>
                <a:effectLst/>
                <a:latin typeface="Book Antiqua" panose="02040602050305030304" pitchFamily="18" charset="0"/>
              </a:rPr>
              <a:t> </a:t>
            </a:r>
            <a:r>
              <a:rPr lang="el-GR" sz="2000" b="1" i="0" dirty="0" err="1">
                <a:solidFill>
                  <a:srgbClr val="2B2B2B"/>
                </a:solidFill>
                <a:effectLst/>
                <a:latin typeface="Book Antiqua" panose="02040602050305030304" pitchFamily="18" charset="0"/>
              </a:rPr>
              <a:t>μνημείον</a:t>
            </a:r>
            <a:r>
              <a:rPr lang="el-GR" sz="2000" b="1" i="0" dirty="0">
                <a:solidFill>
                  <a:srgbClr val="2B2B2B"/>
                </a:solidFill>
                <a:effectLst/>
                <a:latin typeface="Book Antiqua" panose="02040602050305030304" pitchFamily="18" charset="0"/>
              </a:rPr>
              <a:t> της Ανθρωπότητας</a:t>
            </a:r>
            <a:r>
              <a:rPr lang="el-GR" sz="2000" b="0" i="0" dirty="0">
                <a:solidFill>
                  <a:srgbClr val="2B2B2B"/>
                </a:solidFill>
                <a:effectLst/>
                <a:latin typeface="Book Antiqua" panose="02040602050305030304" pitchFamily="18" charset="0"/>
              </a:rPr>
              <a:t>“. Δεν ανήκουν μόνον στην Ελλάδα αλλά και σε όλο τον κόσμο. Το ίδιο ισχύει για το Άγιον Όρος, τον Μυστρά, την Ι. Μονή του Οσίου Λουκά κ.α.. Έτσι τα μοναστήρια των Μετεώρων συγκαταλέγονται στα Μνημεία Παγκόσμιας Πολιτιστικής Κληρονομιάς, γιατί αποτελούν ένα μοναδικό αρμονικό συνταίριασμα βυζαντινής αρχιτεκτονικής και φυσικής ομορφιάς. Τα κτίσματα των μονών φαίνονται σαν μία συνέχεια των βράχων, σαν μια φυσική απόληξή τους. Επίσης γιατί είναι ένας ανεκτίμητος καλλιτεχνικός και </a:t>
            </a:r>
            <a:r>
              <a:rPr lang="el-GR" sz="2000" b="0" i="0" dirty="0" err="1">
                <a:solidFill>
                  <a:srgbClr val="2B2B2B"/>
                </a:solidFill>
                <a:effectLst/>
                <a:latin typeface="Book Antiqua" panose="02040602050305030304" pitchFamily="18" charset="0"/>
              </a:rPr>
              <a:t>κειμηλιακός</a:t>
            </a:r>
            <a:r>
              <a:rPr lang="el-GR" sz="2000" b="0" i="0" dirty="0">
                <a:solidFill>
                  <a:srgbClr val="2B2B2B"/>
                </a:solidFill>
                <a:effectLst/>
                <a:latin typeface="Book Antiqua" panose="02040602050305030304" pitchFamily="18" charset="0"/>
              </a:rPr>
              <a:t> θησαυρός. Ακόμη, η παρουσία πολλών μοναστηριών σε έναν τόσο μικρό χώρο, καθώς και η ορθόδοξη πνευματική ζωή και άσκηση προκάλεσαν τον θαυμασμό των ανθρώπων σε όλο τον κόσμο. Τέλος, επειδή τα μοναστήρια είναι φορείς πολιτισμού, που – όπως ξέρουμε – δεν κλείνεται σε καμιά πατρίδα.</a:t>
            </a:r>
          </a:p>
          <a:p>
            <a:endParaRPr lang="el-GR" dirty="0"/>
          </a:p>
        </p:txBody>
      </p:sp>
    </p:spTree>
    <p:extLst>
      <p:ext uri="{BB962C8B-B14F-4D97-AF65-F5344CB8AC3E}">
        <p14:creationId xmlns:p14="http://schemas.microsoft.com/office/powerpoint/2010/main" xmlns="" val="421205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67D8B1-EEBE-4DD8-B355-6F5ED2AC4F8E}"/>
              </a:ext>
            </a:extLst>
          </p:cNvPr>
          <p:cNvSpPr>
            <a:spLocks noGrp="1"/>
          </p:cNvSpPr>
          <p:nvPr>
            <p:ph type="title"/>
          </p:nvPr>
        </p:nvSpPr>
        <p:spPr/>
        <p:txBody>
          <a:bodyPr>
            <a:normAutofit/>
          </a:bodyPr>
          <a:lstStyle/>
          <a:p>
            <a:pPr marL="457200" indent="-457200">
              <a:buFont typeface="Wingdings" panose="05000000000000000000" pitchFamily="2" charset="2"/>
              <a:buChar char="v"/>
            </a:pPr>
            <a:r>
              <a:rPr lang="el-GR" sz="2800" b="0" i="0" dirty="0">
                <a:solidFill>
                  <a:srgbClr val="2B2B2B"/>
                </a:solidFill>
                <a:effectLst/>
                <a:latin typeface="Book Antiqua" panose="02040602050305030304" pitchFamily="18" charset="0"/>
              </a:rPr>
              <a:t> Ποιο είναι το πιο σημαντικό γεγονός για τις ιερές μονές των Μετεώρων;</a:t>
            </a:r>
            <a:br>
              <a:rPr lang="el-GR" sz="2800" b="0" i="0" dirty="0">
                <a:solidFill>
                  <a:srgbClr val="2B2B2B"/>
                </a:solidFill>
                <a:effectLst/>
                <a:latin typeface="Book Antiqua" panose="02040602050305030304" pitchFamily="18" charset="0"/>
              </a:rPr>
            </a:br>
            <a:endParaRPr lang="el-GR" sz="2800" dirty="0">
              <a:latin typeface="Book Antiqua" panose="02040602050305030304" pitchFamily="18" charset="0"/>
            </a:endParaRPr>
          </a:p>
        </p:txBody>
      </p:sp>
      <p:sp>
        <p:nvSpPr>
          <p:cNvPr id="3" name="Θέση περιεχομένου 2">
            <a:extLst>
              <a:ext uri="{FF2B5EF4-FFF2-40B4-BE49-F238E27FC236}">
                <a16:creationId xmlns:a16="http://schemas.microsoft.com/office/drawing/2014/main" xmlns="" id="{C18E1DF9-9B92-4D5C-8B7B-D07D19CC6830}"/>
              </a:ext>
            </a:extLst>
          </p:cNvPr>
          <p:cNvSpPr>
            <a:spLocks noGrp="1"/>
          </p:cNvSpPr>
          <p:nvPr>
            <p:ph idx="1"/>
          </p:nvPr>
        </p:nvSpPr>
        <p:spPr>
          <a:xfrm>
            <a:off x="838200" y="1825625"/>
            <a:ext cx="10515600" cy="4351338"/>
          </a:xfrm>
        </p:spPr>
        <p:txBody>
          <a:bodyPr>
            <a:normAutofit fontScale="92500"/>
          </a:bodyPr>
          <a:lstStyle/>
          <a:p>
            <a:pPr marL="0" indent="0" algn="l">
              <a:buNone/>
            </a:pPr>
            <a:r>
              <a:rPr lang="el-GR" sz="2200" b="0" i="0" dirty="0">
                <a:solidFill>
                  <a:srgbClr val="2B2B2B"/>
                </a:solidFill>
                <a:effectLst/>
                <a:latin typeface="Book Antiqua" panose="02040602050305030304" pitchFamily="18" charset="0"/>
              </a:rPr>
              <a:t>Ο χώρος των Αγίων Μετεώρων από τον Οκτώβριο του 1995 με νόμο της Πολιτείας ανακηρύχθηκε </a:t>
            </a:r>
            <a:r>
              <a:rPr lang="el-GR" sz="2200" b="1" i="0" dirty="0">
                <a:solidFill>
                  <a:srgbClr val="2B2B2B"/>
                </a:solidFill>
                <a:effectLst/>
                <a:latin typeface="Book Antiqua" panose="02040602050305030304" pitchFamily="18" charset="0"/>
              </a:rPr>
              <a:t>τόπος ιερός, αναλλοίωτος και απαραβίαστος </a:t>
            </a:r>
            <a:r>
              <a:rPr lang="el-GR" sz="2200" b="0" i="0" dirty="0">
                <a:solidFill>
                  <a:srgbClr val="2B2B2B"/>
                </a:solidFill>
                <a:effectLst/>
                <a:latin typeface="Book Antiqua" panose="02040602050305030304" pitchFamily="18" charset="0"/>
              </a:rPr>
              <a:t>γεγονός που εξασφαλίζει την Ορθόδοξη αυθεντικότητά του και την αποτελεσματική προστασία του. Έτσι ακριβώς αναγνώρισαν τον χώρο οι αιώνες και τον ανακήρυξε με απόφασή του το 1990 η Ιερά Σύνοδος της Εκκλησίας της Ελλάδος. Αυτός ο νόμος είναι πάρα πολύ σημαντικός και τον ζητούσαμε από χρόνια, γιατί :</a:t>
            </a:r>
          </a:p>
          <a:p>
            <a:pPr algn="l">
              <a:buFont typeface="Arial" panose="020B0604020202020204" pitchFamily="34" charset="0"/>
              <a:buChar char="•"/>
            </a:pPr>
            <a:r>
              <a:rPr lang="el-GR" sz="2200" b="0" i="0" dirty="0">
                <a:solidFill>
                  <a:srgbClr val="2B2B2B"/>
                </a:solidFill>
                <a:effectLst/>
                <a:latin typeface="Book Antiqua" panose="02040602050305030304" pitchFamily="18" charset="0"/>
              </a:rPr>
              <a:t>Ο όρος Άγια Μετέωρα στη συνείδηση του πιστού δηλώνει όχι μόνο τα μοναστήρια αλλά και τη γύρω περιοχή. Όλα είναι αγιασμένα και αποτελούν ένα ενιαίο σύνολο.</a:t>
            </a:r>
          </a:p>
          <a:p>
            <a:pPr algn="l">
              <a:buFont typeface="Arial" panose="020B0604020202020204" pitchFamily="34" charset="0"/>
              <a:buChar char="•"/>
            </a:pPr>
            <a:r>
              <a:rPr lang="el-GR" sz="2200" b="0" i="0" dirty="0">
                <a:solidFill>
                  <a:srgbClr val="2B2B2B"/>
                </a:solidFill>
                <a:effectLst/>
                <a:latin typeface="Book Antiqua" panose="02040602050305030304" pitchFamily="18" charset="0"/>
              </a:rPr>
              <a:t>Άγια Μετέωρα σημαίνουν για όλους μας ό,τι και οι όροι “‘</a:t>
            </a:r>
            <a:r>
              <a:rPr lang="el-GR" sz="2200" b="0" i="0" dirty="0" err="1">
                <a:solidFill>
                  <a:srgbClr val="2B2B2B"/>
                </a:solidFill>
                <a:effectLst/>
                <a:latin typeface="Book Antiqua" panose="02040602050305030304" pitchFamily="18" charset="0"/>
              </a:rPr>
              <a:t>Aγιοι</a:t>
            </a:r>
            <a:r>
              <a:rPr lang="el-GR" sz="2200" b="0" i="0" dirty="0">
                <a:solidFill>
                  <a:srgbClr val="2B2B2B"/>
                </a:solidFill>
                <a:effectLst/>
                <a:latin typeface="Book Antiqua" panose="02040602050305030304" pitchFamily="18" charset="0"/>
              </a:rPr>
              <a:t> Τόποι”, “Άγιον Όρος”.</a:t>
            </a:r>
          </a:p>
          <a:p>
            <a:pPr algn="l">
              <a:buFont typeface="Arial" panose="020B0604020202020204" pitchFamily="34" charset="0"/>
              <a:buChar char="•"/>
            </a:pPr>
            <a:r>
              <a:rPr lang="el-GR" sz="2200" b="0" i="0" dirty="0">
                <a:solidFill>
                  <a:srgbClr val="2B2B2B"/>
                </a:solidFill>
                <a:effectLst/>
                <a:latin typeface="Book Antiqua" panose="02040602050305030304" pitchFamily="18" charset="0"/>
              </a:rPr>
              <a:t>Τα Άγια Μετέωρα αποτελούν ταυτόχρονα και θρησκευτικά καθιδρύματα πνευματικής και ηθικής ακτινοβολίας αλλά και πολιτιστικά μνημεία.</a:t>
            </a:r>
          </a:p>
          <a:p>
            <a:pPr algn="l">
              <a:buFont typeface="Arial" panose="020B0604020202020204" pitchFamily="34" charset="0"/>
              <a:buChar char="•"/>
            </a:pPr>
            <a:r>
              <a:rPr lang="el-GR" sz="2200" b="0" i="0" dirty="0">
                <a:solidFill>
                  <a:srgbClr val="2B2B2B"/>
                </a:solidFill>
                <a:effectLst/>
                <a:latin typeface="Book Antiqua" panose="02040602050305030304" pitchFamily="18" charset="0"/>
              </a:rPr>
              <a:t>Τέλος τα Άγια Μετέωρα αποτελούν μια Μοναστική Πολιτεία της Ορθόδοξης Εκκλησίας σε μια ενιαία περιοχή, που διατηρείται από τη δημιουργία της αναλλοίωτη.</a:t>
            </a:r>
          </a:p>
          <a:p>
            <a:endParaRPr lang="el-GR" dirty="0"/>
          </a:p>
        </p:txBody>
      </p:sp>
    </p:spTree>
    <p:extLst>
      <p:ext uri="{BB962C8B-B14F-4D97-AF65-F5344CB8AC3E}">
        <p14:creationId xmlns:p14="http://schemas.microsoft.com/office/powerpoint/2010/main" xmlns="" val="322380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7D94759-9FBD-4068-8B27-EDF367899396}"/>
              </a:ext>
            </a:extLst>
          </p:cNvPr>
          <p:cNvSpPr>
            <a:spLocks noGrp="1"/>
          </p:cNvSpPr>
          <p:nvPr>
            <p:ph type="title"/>
          </p:nvPr>
        </p:nvSpPr>
        <p:spPr/>
        <p:txBody>
          <a:bodyPr>
            <a:normAutofit fontScale="90000"/>
          </a:bodyPr>
          <a:lstStyle/>
          <a:p>
            <a:pPr marL="457200" indent="-457200">
              <a:buFont typeface="Wingdings" panose="05000000000000000000" pitchFamily="2" charset="2"/>
              <a:buChar char="v"/>
            </a:pPr>
            <a:r>
              <a:rPr lang="el-GR" sz="2700" b="0" i="0" dirty="0">
                <a:solidFill>
                  <a:srgbClr val="2B2B2B"/>
                </a:solidFill>
                <a:effectLst/>
                <a:latin typeface="Book Antiqua" panose="02040602050305030304" pitchFamily="18" charset="0"/>
              </a:rPr>
              <a:t> Τι μέτρα έχουν ληφθεί για τη συντήρηση των Ιερών Μονών; Ποιος ο ρόλος του κράτους και της Ευρωπαϊκής Ένωσης σ’ αυτή; Ποιο ρόλο διαδραμάτισε η </a:t>
            </a:r>
            <a:r>
              <a:rPr lang="el-GR" sz="2700" b="0" i="0" dirty="0" err="1">
                <a:solidFill>
                  <a:srgbClr val="2B2B2B"/>
                </a:solidFill>
                <a:effectLst/>
                <a:latin typeface="Book Antiqua" panose="02040602050305030304" pitchFamily="18" charset="0"/>
              </a:rPr>
              <a:t>Unesco</a:t>
            </a:r>
            <a:r>
              <a:rPr lang="el-GR" sz="2700" b="0" i="0" dirty="0">
                <a:solidFill>
                  <a:srgbClr val="2B2B2B"/>
                </a:solidFill>
                <a:effectLst/>
                <a:latin typeface="Book Antiqua" panose="02040602050305030304" pitchFamily="18" charset="0"/>
              </a:rPr>
              <a:t>; Ποια μέτρα πρέπει να ληφθούν στο μέλλον;</a:t>
            </a:r>
            <a:r>
              <a:rPr lang="el-GR" b="0" i="0" dirty="0">
                <a:solidFill>
                  <a:srgbClr val="2B2B2B"/>
                </a:solidFill>
                <a:effectLst/>
                <a:latin typeface="-apple-system"/>
              </a:rPr>
              <a:t/>
            </a:r>
            <a:br>
              <a:rPr lang="el-GR" b="0" i="0" dirty="0">
                <a:solidFill>
                  <a:srgbClr val="2B2B2B"/>
                </a:solidFill>
                <a:effectLst/>
                <a:latin typeface="-apple-system"/>
              </a:rPr>
            </a:br>
            <a:endParaRPr lang="el-GR" dirty="0"/>
          </a:p>
        </p:txBody>
      </p:sp>
      <p:sp>
        <p:nvSpPr>
          <p:cNvPr id="3" name="Θέση περιεχομένου 2">
            <a:extLst>
              <a:ext uri="{FF2B5EF4-FFF2-40B4-BE49-F238E27FC236}">
                <a16:creationId xmlns:a16="http://schemas.microsoft.com/office/drawing/2014/main" xmlns="" id="{67EC161F-4D9B-42BD-89F5-E2438CA10FA3}"/>
              </a:ext>
            </a:extLst>
          </p:cNvPr>
          <p:cNvSpPr>
            <a:spLocks noGrp="1"/>
          </p:cNvSpPr>
          <p:nvPr>
            <p:ph idx="1"/>
          </p:nvPr>
        </p:nvSpPr>
        <p:spPr>
          <a:xfrm>
            <a:off x="838200" y="1825625"/>
            <a:ext cx="10685016" cy="4667250"/>
          </a:xfrm>
        </p:spPr>
        <p:txBody>
          <a:bodyPr>
            <a:normAutofit fontScale="70000" lnSpcReduction="20000"/>
          </a:bodyPr>
          <a:lstStyle/>
          <a:p>
            <a:pPr marL="0" indent="0" algn="l">
              <a:buNone/>
            </a:pPr>
            <a:r>
              <a:rPr lang="el-GR" sz="3300" b="1" i="0" dirty="0">
                <a:solidFill>
                  <a:srgbClr val="2B2B2B"/>
                </a:solidFill>
                <a:effectLst/>
                <a:latin typeface="Book Antiqua" panose="02040602050305030304" pitchFamily="18" charset="0"/>
              </a:rPr>
              <a:t>α) </a:t>
            </a:r>
            <a:r>
              <a:rPr lang="el-GR" sz="3300" b="0" i="0" dirty="0">
                <a:solidFill>
                  <a:srgbClr val="2B2B2B"/>
                </a:solidFill>
                <a:effectLst/>
                <a:latin typeface="Book Antiqua" panose="02040602050305030304" pitchFamily="18" charset="0"/>
              </a:rPr>
              <a:t>Από τη δεκαετία του 1960 και μετά άρχισαν σοβαρές αναστηλωτικές και οικοδομικές εργασίες στις Ι. Μονές των Μετεώρων με πρωτοβουλία και ενέργειες των μητροπολιτών </a:t>
            </a:r>
            <a:r>
              <a:rPr lang="el-GR" sz="3300" b="0" i="0" dirty="0" err="1">
                <a:solidFill>
                  <a:srgbClr val="2B2B2B"/>
                </a:solidFill>
                <a:effectLst/>
                <a:latin typeface="Book Antiqua" panose="02040602050305030304" pitchFamily="18" charset="0"/>
              </a:rPr>
              <a:t>Τρίκκης</a:t>
            </a:r>
            <a:r>
              <a:rPr lang="el-GR" sz="3300" b="0" i="0" dirty="0">
                <a:solidFill>
                  <a:srgbClr val="2B2B2B"/>
                </a:solidFill>
                <a:effectLst/>
                <a:latin typeface="Book Antiqua" panose="02040602050305030304" pitchFamily="18" charset="0"/>
              </a:rPr>
              <a:t> και </a:t>
            </a:r>
            <a:r>
              <a:rPr lang="el-GR" sz="3300" b="0" i="0" dirty="0" err="1">
                <a:solidFill>
                  <a:srgbClr val="2B2B2B"/>
                </a:solidFill>
                <a:effectLst/>
                <a:latin typeface="Book Antiqua" panose="02040602050305030304" pitchFamily="18" charset="0"/>
              </a:rPr>
              <a:t>Σταγών</a:t>
            </a:r>
            <a:r>
              <a:rPr lang="el-GR" sz="3300" b="0" i="0" dirty="0">
                <a:solidFill>
                  <a:srgbClr val="2B2B2B"/>
                </a:solidFill>
                <a:effectLst/>
                <a:latin typeface="Book Antiqua" panose="02040602050305030304" pitchFamily="18" charset="0"/>
              </a:rPr>
              <a:t> Διονυσίου, Στεφάνου και Αλεξίου. Οι εργασίες αναστήλωσης και συντήρησης των </a:t>
            </a:r>
            <a:r>
              <a:rPr lang="el-GR" sz="3300" b="0" i="0" dirty="0" err="1">
                <a:solidFill>
                  <a:srgbClr val="2B2B2B"/>
                </a:solidFill>
                <a:effectLst/>
                <a:latin typeface="Book Antiqua" panose="02040602050305030304" pitchFamily="18" charset="0"/>
              </a:rPr>
              <a:t>μετεωρίτικων</a:t>
            </a:r>
            <a:r>
              <a:rPr lang="el-GR" sz="3300" b="0" i="0" dirty="0">
                <a:solidFill>
                  <a:srgbClr val="2B2B2B"/>
                </a:solidFill>
                <a:effectLst/>
                <a:latin typeface="Book Antiqua" panose="02040602050305030304" pitchFamily="18" charset="0"/>
              </a:rPr>
              <a:t> μνημείων συνεχίζονται μέχρι σήμερα με τη συμπαράσταση του μητροπολίτη </a:t>
            </a:r>
            <a:r>
              <a:rPr lang="el-GR" sz="3300" b="0" i="0" dirty="0" err="1">
                <a:solidFill>
                  <a:srgbClr val="2B2B2B"/>
                </a:solidFill>
                <a:effectLst/>
                <a:latin typeface="Book Antiqua" panose="02040602050305030304" pitchFamily="18" charset="0"/>
              </a:rPr>
              <a:t>Σταγών</a:t>
            </a:r>
            <a:r>
              <a:rPr lang="el-GR" sz="3300" b="0" i="0" dirty="0">
                <a:solidFill>
                  <a:srgbClr val="2B2B2B"/>
                </a:solidFill>
                <a:effectLst/>
                <a:latin typeface="Book Antiqua" panose="02040602050305030304" pitchFamily="18" charset="0"/>
              </a:rPr>
              <a:t> και Μετεώρων κ. Σεραφείμ, τους κόπους των ηγουμένων και μοναχών, τις μελέτες και κατασκευές του αρχιτέκτονα κ. Σωτηρίου </a:t>
            </a:r>
            <a:r>
              <a:rPr lang="el-GR" sz="3300" b="0" i="0" dirty="0" err="1">
                <a:solidFill>
                  <a:srgbClr val="2B2B2B"/>
                </a:solidFill>
                <a:effectLst/>
                <a:latin typeface="Book Antiqua" panose="02040602050305030304" pitchFamily="18" charset="0"/>
              </a:rPr>
              <a:t>Τζήμα</a:t>
            </a:r>
            <a:r>
              <a:rPr lang="el-GR" sz="3300" b="0" i="0" dirty="0">
                <a:solidFill>
                  <a:srgbClr val="2B2B2B"/>
                </a:solidFill>
                <a:effectLst/>
                <a:latin typeface="Book Antiqua" panose="02040602050305030304" pitchFamily="18" charset="0"/>
              </a:rPr>
              <a:t> και την επίβλεψη και βοήθεια του προϊσταμένου της 7</a:t>
            </a:r>
            <a:r>
              <a:rPr lang="el-GR" sz="3300" b="0" i="0" baseline="30000" dirty="0">
                <a:solidFill>
                  <a:srgbClr val="2B2B2B"/>
                </a:solidFill>
                <a:effectLst/>
                <a:latin typeface="Book Antiqua" panose="02040602050305030304" pitchFamily="18" charset="0"/>
              </a:rPr>
              <a:t>ης</a:t>
            </a:r>
            <a:r>
              <a:rPr lang="el-GR" sz="3300" b="0" i="0" dirty="0">
                <a:solidFill>
                  <a:srgbClr val="2B2B2B"/>
                </a:solidFill>
                <a:effectLst/>
                <a:latin typeface="Book Antiqua" panose="02040602050305030304" pitchFamily="18" charset="0"/>
              </a:rPr>
              <a:t> Εφορίας Βυζαντινών Αρχαιοτήτων (Αρμόδιας Αρχαιολογικής υπηρεσίας της Περιοχής) κ. Λάζαρου </a:t>
            </a:r>
            <a:r>
              <a:rPr lang="el-GR" sz="3300" b="0" i="0" dirty="0" err="1">
                <a:solidFill>
                  <a:srgbClr val="2B2B2B"/>
                </a:solidFill>
                <a:effectLst/>
                <a:latin typeface="Book Antiqua" panose="02040602050305030304" pitchFamily="18" charset="0"/>
              </a:rPr>
              <a:t>Δεριζιώτη</a:t>
            </a:r>
            <a:r>
              <a:rPr lang="el-GR" sz="3300" b="0" i="0" dirty="0">
                <a:solidFill>
                  <a:srgbClr val="2B2B2B"/>
                </a:solidFill>
                <a:effectLst/>
                <a:latin typeface="Book Antiqua" panose="02040602050305030304" pitchFamily="18" charset="0"/>
              </a:rPr>
              <a:t>. Έχουν στερεωθεί οι τοιχοποιίες, έγιναν αρμολογήσεις, ενέσεις τσιμέντου, αναπαλαιώσεις κτισμάτων, συντήρηση και καθαρισμός τοιχογραφιών και τέμπλων. Επίσης έχουν αναστηλωθεί δύο ερειπωμένες Ι. Μονές. : α) η </a:t>
            </a:r>
            <a:r>
              <a:rPr lang="el-GR" sz="3300" b="1" i="0" dirty="0">
                <a:solidFill>
                  <a:srgbClr val="2B2B2B"/>
                </a:solidFill>
                <a:effectLst/>
                <a:latin typeface="Book Antiqua" panose="02040602050305030304" pitchFamily="18" charset="0"/>
              </a:rPr>
              <a:t>Ι. Μονή Αγίου Νικολάου </a:t>
            </a:r>
            <a:r>
              <a:rPr lang="el-GR" sz="3300" b="1" i="0" dirty="0" err="1">
                <a:solidFill>
                  <a:srgbClr val="2B2B2B"/>
                </a:solidFill>
                <a:effectLst/>
                <a:latin typeface="Book Antiqua" panose="02040602050305030304" pitchFamily="18" charset="0"/>
              </a:rPr>
              <a:t>Μπάντοβα</a:t>
            </a:r>
            <a:r>
              <a:rPr lang="el-GR" sz="3300" b="0" i="0" dirty="0">
                <a:solidFill>
                  <a:srgbClr val="2B2B2B"/>
                </a:solidFill>
                <a:effectLst/>
                <a:latin typeface="Book Antiqua" panose="02040602050305030304" pitchFamily="18" charset="0"/>
              </a:rPr>
              <a:t>, που ιδρύθηκε γύρω στα 1400 και είναι μετόχι της Ι. Μονής Αγίας Τριάδος και β) η </a:t>
            </a:r>
            <a:r>
              <a:rPr lang="el-GR" sz="3300" b="1" i="0" dirty="0">
                <a:solidFill>
                  <a:srgbClr val="2B2B2B"/>
                </a:solidFill>
                <a:effectLst/>
                <a:latin typeface="Book Antiqua" panose="02040602050305030304" pitchFamily="18" charset="0"/>
              </a:rPr>
              <a:t>Ι. Μονή Υπαπαντής</a:t>
            </a:r>
            <a:r>
              <a:rPr lang="el-GR" sz="3300" b="0" i="0" dirty="0">
                <a:solidFill>
                  <a:srgbClr val="2B2B2B"/>
                </a:solidFill>
                <a:effectLst/>
                <a:latin typeface="Book Antiqua" panose="02040602050305030304" pitchFamily="18" charset="0"/>
              </a:rPr>
              <a:t>, που ιδρύθηκε γύρω στα 1366, έχει πολύ ωραίες τοιχογραφίες σε Άριστη κατάσταση και είναι μετόχι της Ι. Μονής Μεταμορφώσεως (Μεγάλου Μετεώρου). Ελπίζουμε ότι με την πάροδο του χρόνου και τη βοήθεια του Θεού θα αναστηλώσουμε και άλλα ερειπωμένα μοναστήρια των Αγίων Μετεώρων.</a:t>
            </a:r>
          </a:p>
          <a:p>
            <a:endParaRPr lang="el-GR" dirty="0"/>
          </a:p>
        </p:txBody>
      </p:sp>
    </p:spTree>
    <p:extLst>
      <p:ext uri="{BB962C8B-B14F-4D97-AF65-F5344CB8AC3E}">
        <p14:creationId xmlns:p14="http://schemas.microsoft.com/office/powerpoint/2010/main" xmlns="" val="406702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30740E3-470C-4B60-9DAE-4627D934739E}"/>
              </a:ext>
            </a:extLst>
          </p:cNvPr>
          <p:cNvSpPr>
            <a:spLocks noGrp="1"/>
          </p:cNvSpPr>
          <p:nvPr>
            <p:ph type="title"/>
          </p:nvPr>
        </p:nvSpPr>
        <p:spPr>
          <a:xfrm>
            <a:off x="13440792" y="1083076"/>
            <a:ext cx="541538" cy="580979"/>
          </a:xfrm>
        </p:spPr>
        <p:txBody>
          <a:bodyPr>
            <a:normAutofit fontScale="90000"/>
          </a:bodyPr>
          <a:lstStyle/>
          <a:p>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latin typeface="Book Antiqua" panose="02040602050305030304" pitchFamily="18" charset="0"/>
              </a:rPr>
              <a:t>Μ</a:t>
            </a:r>
            <a:br>
              <a:rPr lang="el-GR" dirty="0">
                <a:latin typeface="Book Antiqua" panose="02040602050305030304" pitchFamily="18" charset="0"/>
              </a:rPr>
            </a:br>
            <a:r>
              <a:rPr lang="el-GR" dirty="0">
                <a:latin typeface="Book Antiqua" panose="02040602050305030304" pitchFamily="18" charset="0"/>
              </a:rPr>
              <a:t>Ε</a:t>
            </a:r>
            <a:br>
              <a:rPr lang="el-GR" dirty="0">
                <a:latin typeface="Book Antiqua" panose="02040602050305030304" pitchFamily="18" charset="0"/>
              </a:rPr>
            </a:br>
            <a:r>
              <a:rPr lang="el-GR" dirty="0">
                <a:latin typeface="Book Antiqua" panose="02040602050305030304" pitchFamily="18" charset="0"/>
              </a:rPr>
              <a:t>Τ</a:t>
            </a:r>
            <a:br>
              <a:rPr lang="el-GR" dirty="0">
                <a:latin typeface="Book Antiqua" panose="02040602050305030304" pitchFamily="18" charset="0"/>
              </a:rPr>
            </a:br>
            <a:r>
              <a:rPr lang="el-GR" dirty="0">
                <a:latin typeface="Book Antiqua" panose="02040602050305030304" pitchFamily="18" charset="0"/>
              </a:rPr>
              <a:t>Ε</a:t>
            </a:r>
            <a:br>
              <a:rPr lang="el-GR" dirty="0">
                <a:latin typeface="Book Antiqua" panose="02040602050305030304" pitchFamily="18" charset="0"/>
              </a:rPr>
            </a:br>
            <a:r>
              <a:rPr lang="el-GR" dirty="0">
                <a:latin typeface="Book Antiqua" panose="02040602050305030304" pitchFamily="18" charset="0"/>
              </a:rPr>
              <a:t>Ω</a:t>
            </a:r>
            <a:br>
              <a:rPr lang="el-GR" dirty="0">
                <a:latin typeface="Book Antiqua" panose="02040602050305030304" pitchFamily="18" charset="0"/>
              </a:rPr>
            </a:br>
            <a:r>
              <a:rPr lang="el-GR" dirty="0">
                <a:latin typeface="Book Antiqua" panose="02040602050305030304" pitchFamily="18" charset="0"/>
              </a:rPr>
              <a:t>ΡΑ</a:t>
            </a:r>
          </a:p>
        </p:txBody>
      </p:sp>
      <p:sp>
        <p:nvSpPr>
          <p:cNvPr id="3" name="Θέση περιεχομένου 2">
            <a:extLst>
              <a:ext uri="{FF2B5EF4-FFF2-40B4-BE49-F238E27FC236}">
                <a16:creationId xmlns:a16="http://schemas.microsoft.com/office/drawing/2014/main" xmlns="" id="{AE436D23-FF7E-4FBA-8DE5-C1755DA2008F}"/>
              </a:ext>
            </a:extLst>
          </p:cNvPr>
          <p:cNvSpPr>
            <a:spLocks noGrp="1"/>
          </p:cNvSpPr>
          <p:nvPr>
            <p:ph idx="1"/>
          </p:nvPr>
        </p:nvSpPr>
        <p:spPr>
          <a:xfrm>
            <a:off x="701965" y="1191491"/>
            <a:ext cx="10908144" cy="5227782"/>
          </a:xfrm>
        </p:spPr>
        <p:txBody>
          <a:bodyPr>
            <a:normAutofit fontScale="85000" lnSpcReduction="20000"/>
          </a:bodyPr>
          <a:lstStyle/>
          <a:p>
            <a:pPr marL="0" indent="0" algn="l">
              <a:buNone/>
            </a:pPr>
            <a:r>
              <a:rPr lang="el-GR" sz="2800" b="1" i="0" dirty="0">
                <a:solidFill>
                  <a:srgbClr val="2B2B2B"/>
                </a:solidFill>
                <a:effectLst/>
                <a:latin typeface="Book Antiqua" panose="02040602050305030304" pitchFamily="18" charset="0"/>
              </a:rPr>
              <a:t>β) </a:t>
            </a:r>
            <a:r>
              <a:rPr lang="el-GR" sz="2800" b="0" i="0" dirty="0">
                <a:solidFill>
                  <a:srgbClr val="2B2B2B"/>
                </a:solidFill>
                <a:effectLst/>
                <a:latin typeface="Book Antiqua" panose="02040602050305030304" pitchFamily="18" charset="0"/>
              </a:rPr>
              <a:t>Η UNESCO, όπως είπαμε στην αρχή, έχει χαρακτηρίσει τα Άγια Μετέωρα ως διατηρητέο μνημείο της ανθρωπότητας . Από εκεί και πέρα χρειάζονται πολλά χρήματα για την αγορά των υλικών και την αμοιβή των εργατών. Η χρηματοδότηση των εργασιών γίνεται:</a:t>
            </a:r>
            <a:endParaRPr lang="en-US" sz="2800" b="0" i="0" dirty="0">
              <a:solidFill>
                <a:srgbClr val="2B2B2B"/>
              </a:solidFill>
              <a:effectLst/>
              <a:latin typeface="Book Antiqua" panose="02040602050305030304" pitchFamily="18" charset="0"/>
            </a:endParaRPr>
          </a:p>
          <a:p>
            <a:pPr algn="l">
              <a:buFont typeface="Courier New" panose="02070309020205020404" pitchFamily="49" charset="0"/>
              <a:buChar char="o"/>
            </a:pPr>
            <a:r>
              <a:rPr lang="en-US" dirty="0">
                <a:solidFill>
                  <a:srgbClr val="2B2B2B"/>
                </a:solidFill>
                <a:latin typeface="Book Antiqua" panose="02040602050305030304" pitchFamily="18" charset="0"/>
              </a:rPr>
              <a:t> </a:t>
            </a:r>
            <a:r>
              <a:rPr lang="en-US" sz="2800" b="0" i="0" dirty="0">
                <a:solidFill>
                  <a:srgbClr val="2B2B2B"/>
                </a:solidFill>
                <a:effectLst/>
                <a:latin typeface="Book Antiqua" panose="02040602050305030304" pitchFamily="18" charset="0"/>
              </a:rPr>
              <a:t>A</a:t>
            </a:r>
            <a:r>
              <a:rPr lang="el-GR" sz="2800" b="0" i="0" dirty="0" err="1">
                <a:solidFill>
                  <a:srgbClr val="2B2B2B"/>
                </a:solidFill>
                <a:effectLst/>
                <a:latin typeface="Book Antiqua" panose="02040602050305030304" pitchFamily="18" charset="0"/>
              </a:rPr>
              <a:t>πό</a:t>
            </a:r>
            <a:r>
              <a:rPr lang="el-GR" sz="2800" b="0" i="0" dirty="0">
                <a:solidFill>
                  <a:srgbClr val="2B2B2B"/>
                </a:solidFill>
                <a:effectLst/>
                <a:latin typeface="Book Antiqua" panose="02040602050305030304" pitchFamily="18" charset="0"/>
              </a:rPr>
              <a:t> το Κράτος μέσω των Υπουργείων Πολιτισμού και Περιβάλλοντος, </a:t>
            </a:r>
            <a:r>
              <a:rPr lang="en-US" sz="2800" b="0" i="0" dirty="0">
                <a:solidFill>
                  <a:srgbClr val="2B2B2B"/>
                </a:solidFill>
                <a:effectLst/>
                <a:latin typeface="Book Antiqua" panose="02040602050305030304" pitchFamily="18" charset="0"/>
              </a:rPr>
              <a:t>            </a:t>
            </a:r>
            <a:r>
              <a:rPr lang="el-GR" sz="2800" b="0" i="0" dirty="0">
                <a:solidFill>
                  <a:srgbClr val="2B2B2B"/>
                </a:solidFill>
                <a:effectLst/>
                <a:latin typeface="Book Antiqua" panose="02040602050305030304" pitchFamily="18" charset="0"/>
              </a:rPr>
              <a:t>Χωροταξίας και Δημοσίων Έργων,</a:t>
            </a:r>
            <a:endParaRPr lang="en-US" sz="2800" b="0" i="0" dirty="0">
              <a:solidFill>
                <a:srgbClr val="2B2B2B"/>
              </a:solidFill>
              <a:effectLst/>
              <a:latin typeface="Book Antiqua" panose="02040602050305030304" pitchFamily="18" charset="0"/>
            </a:endParaRPr>
          </a:p>
          <a:p>
            <a:pPr algn="l">
              <a:buFont typeface="Courier New" panose="02070309020205020404" pitchFamily="49" charset="0"/>
              <a:buChar char="o"/>
            </a:pPr>
            <a:r>
              <a:rPr lang="en-US" sz="2800" b="0" i="0" dirty="0">
                <a:solidFill>
                  <a:srgbClr val="2B2B2B"/>
                </a:solidFill>
                <a:effectLst/>
                <a:latin typeface="Book Antiqua" panose="02040602050305030304" pitchFamily="18" charset="0"/>
              </a:rPr>
              <a:t>  </a:t>
            </a:r>
            <a:r>
              <a:rPr lang="el-GR" sz="2800" b="0" i="0" dirty="0">
                <a:solidFill>
                  <a:srgbClr val="2B2B2B"/>
                </a:solidFill>
                <a:effectLst/>
                <a:latin typeface="Book Antiqua" panose="02040602050305030304" pitchFamily="18" charset="0"/>
              </a:rPr>
              <a:t> </a:t>
            </a:r>
            <a:r>
              <a:rPr lang="en-US" sz="2800" b="0" i="0" dirty="0">
                <a:solidFill>
                  <a:srgbClr val="2B2B2B"/>
                </a:solidFill>
                <a:effectLst/>
                <a:latin typeface="Book Antiqua" panose="02040602050305030304" pitchFamily="18" charset="0"/>
              </a:rPr>
              <a:t>A</a:t>
            </a:r>
            <a:r>
              <a:rPr lang="el-GR" sz="2800" b="0" i="0" dirty="0" err="1">
                <a:solidFill>
                  <a:srgbClr val="2B2B2B"/>
                </a:solidFill>
                <a:effectLst/>
                <a:latin typeface="Book Antiqua" panose="02040602050305030304" pitchFamily="18" charset="0"/>
              </a:rPr>
              <a:t>πό</a:t>
            </a:r>
            <a:r>
              <a:rPr lang="el-GR" sz="2800" b="0" i="0" dirty="0">
                <a:solidFill>
                  <a:srgbClr val="2B2B2B"/>
                </a:solidFill>
                <a:effectLst/>
                <a:latin typeface="Book Antiqua" panose="02040602050305030304" pitchFamily="18" charset="0"/>
              </a:rPr>
              <a:t> τα κονδύλια της Ευρωπαϊκής Ένωσης και </a:t>
            </a:r>
            <a:endParaRPr lang="en-US" sz="2800" b="0" i="0" dirty="0">
              <a:solidFill>
                <a:srgbClr val="2B2B2B"/>
              </a:solidFill>
              <a:effectLst/>
              <a:latin typeface="Book Antiqua" panose="02040602050305030304" pitchFamily="18" charset="0"/>
            </a:endParaRPr>
          </a:p>
          <a:p>
            <a:pPr algn="l">
              <a:buFont typeface="Courier New" panose="02070309020205020404" pitchFamily="49" charset="0"/>
              <a:buChar char="o"/>
            </a:pPr>
            <a:r>
              <a:rPr lang="en-US" sz="2800" b="0" i="0" dirty="0">
                <a:solidFill>
                  <a:srgbClr val="2B2B2B"/>
                </a:solidFill>
                <a:effectLst/>
                <a:latin typeface="Book Antiqua" panose="02040602050305030304" pitchFamily="18" charset="0"/>
              </a:rPr>
              <a:t>  </a:t>
            </a:r>
            <a:r>
              <a:rPr lang="el-GR" sz="2800" b="0" i="0" dirty="0">
                <a:solidFill>
                  <a:srgbClr val="2B2B2B"/>
                </a:solidFill>
                <a:effectLst/>
                <a:latin typeface="Book Antiqua" panose="02040602050305030304" pitchFamily="18" charset="0"/>
              </a:rPr>
              <a:t> </a:t>
            </a:r>
            <a:r>
              <a:rPr lang="en-US" sz="2800" b="0" i="0" dirty="0">
                <a:solidFill>
                  <a:srgbClr val="2B2B2B"/>
                </a:solidFill>
                <a:effectLst/>
                <a:latin typeface="Book Antiqua" panose="02040602050305030304" pitchFamily="18" charset="0"/>
              </a:rPr>
              <a:t>A</a:t>
            </a:r>
            <a:r>
              <a:rPr lang="el-GR" sz="2800" b="0" i="0" dirty="0" err="1">
                <a:solidFill>
                  <a:srgbClr val="2B2B2B"/>
                </a:solidFill>
                <a:effectLst/>
                <a:latin typeface="Book Antiqua" panose="02040602050305030304" pitchFamily="18" charset="0"/>
              </a:rPr>
              <a:t>πό</a:t>
            </a:r>
            <a:r>
              <a:rPr lang="el-GR" sz="2800" b="0" i="0" dirty="0">
                <a:solidFill>
                  <a:srgbClr val="2B2B2B"/>
                </a:solidFill>
                <a:effectLst/>
                <a:latin typeface="Book Antiqua" panose="02040602050305030304" pitchFamily="18" charset="0"/>
              </a:rPr>
              <a:t> χρήματα των ίδιων των μοναστηριών.</a:t>
            </a:r>
          </a:p>
          <a:p>
            <a:pPr marL="0" indent="0" algn="l">
              <a:buNone/>
            </a:pPr>
            <a:r>
              <a:rPr lang="el-GR" sz="2800" b="1" i="0" dirty="0">
                <a:solidFill>
                  <a:srgbClr val="2B2B2B"/>
                </a:solidFill>
                <a:effectLst/>
                <a:latin typeface="Book Antiqua" panose="02040602050305030304" pitchFamily="18" charset="0"/>
              </a:rPr>
              <a:t>γ) </a:t>
            </a:r>
            <a:r>
              <a:rPr lang="el-GR" sz="2800" b="0" i="0" dirty="0">
                <a:solidFill>
                  <a:srgbClr val="2B2B2B"/>
                </a:solidFill>
                <a:effectLst/>
                <a:latin typeface="Book Antiqua" panose="02040602050305030304" pitchFamily="18" charset="0"/>
              </a:rPr>
              <a:t>Τα μέτρα που πρέπει να ληφθούν στο μέλλον δεν είναι άλλα από την συνεχή συντήρηση του μνημειακού πλούτου των Ιερών Μονών. Όταν θα υπάρχει πρόβλημα σε κάποιο χώρο, θα πρέπει να λαμβάνονται τα απαραίτητα μέτρα. Για παράδειγμα, στο καθολικό της Ι. Μονής </a:t>
            </a:r>
            <a:r>
              <a:rPr lang="el-GR" sz="2800" b="0" i="0" dirty="0" err="1">
                <a:solidFill>
                  <a:srgbClr val="2B2B2B"/>
                </a:solidFill>
                <a:effectLst/>
                <a:latin typeface="Book Antiqua" panose="02040602050305030304" pitchFamily="18" charset="0"/>
              </a:rPr>
              <a:t>Ρουσάνου</a:t>
            </a:r>
            <a:r>
              <a:rPr lang="el-GR" sz="2800" b="0" i="0" dirty="0">
                <a:solidFill>
                  <a:srgbClr val="2B2B2B"/>
                </a:solidFill>
                <a:effectLst/>
                <a:latin typeface="Book Antiqua" panose="02040602050305030304" pitchFamily="18" charset="0"/>
              </a:rPr>
              <a:t> από την παρουσία πολλών επισκεπτών δημιουργείται υψηλή υγρασία, που καταστρέφει τις τοιχογραφίες. Εδώ λοιπόν, πρέπει να χρησιμοποιηθούν </a:t>
            </a:r>
            <a:r>
              <a:rPr lang="el-GR" sz="2800" b="0" i="0" dirty="0" err="1">
                <a:solidFill>
                  <a:srgbClr val="2B2B2B"/>
                </a:solidFill>
                <a:effectLst/>
                <a:latin typeface="Book Antiqua" panose="02040602050305030304" pitchFamily="18" charset="0"/>
              </a:rPr>
              <a:t>αφυγραντήρες</a:t>
            </a:r>
            <a:r>
              <a:rPr lang="el-GR" sz="2800" b="0" i="0" dirty="0">
                <a:solidFill>
                  <a:srgbClr val="2B2B2B"/>
                </a:solidFill>
                <a:effectLst/>
                <a:latin typeface="Book Antiqua" panose="02040602050305030304" pitchFamily="18" charset="0"/>
              </a:rPr>
              <a:t>, που να εξατμίζουν την υγρασία ή να την απορροφούν, για να μη μεγαλώνει η φθορά στις τοιχογραφίες του ναού</a:t>
            </a:r>
          </a:p>
          <a:p>
            <a:endParaRPr lang="el-GR" dirty="0"/>
          </a:p>
        </p:txBody>
      </p:sp>
    </p:spTree>
    <p:extLst>
      <p:ext uri="{BB962C8B-B14F-4D97-AF65-F5344CB8AC3E}">
        <p14:creationId xmlns:p14="http://schemas.microsoft.com/office/powerpoint/2010/main" xmlns="" val="153998949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1452</Words>
  <Application>Microsoft Office PowerPoint</Application>
  <PresentationFormat>Προσαρμογή</PresentationFormat>
  <Paragraphs>81</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ΜΕΤΕΩΡΑ</vt:lpstr>
      <vt:lpstr>.</vt:lpstr>
      <vt:lpstr>.</vt:lpstr>
      <vt:lpstr>.</vt:lpstr>
      <vt:lpstr>.</vt:lpstr>
      <vt:lpstr>  Γενικές Ερωτήσεις    Για ποιο λόγο τα μοναστήρια των Μετεώρων συγκαταλέγονται στα Μνημεία Παγκόσμιας Πολιτιστικής Κληρονομιάς; </vt:lpstr>
      <vt:lpstr> Ποιο είναι το πιο σημαντικό γεγονός για τις ιερές μονές των Μετεώρων; </vt:lpstr>
      <vt:lpstr> Τι μέτρα έχουν ληφθεί για τη συντήρηση των Ιερών Μονών; Ποιος ο ρόλος του κράτους και της Ευρωπαϊκής Ένωσης σ’ αυτή; Ποιο ρόλο διαδραμάτισε η Unesco; Ποια μέτρα πρέπει να ληφθούν στο μέλλον; </vt:lpstr>
      <vt:lpstr>      Μ Ε Τ Ε Ω ΡΑ</vt:lpstr>
      <vt:lpstr>Ανακαλύψτε τα αξιοθέατα των Μετεώρων      </vt:lpstr>
      <vt:lpstr>Γνωρίστε τον ιδανικό τόπο για τους λάτρεις της αναρρίχησης </vt:lpstr>
      <vt:lpstr>Επισκεφτείτε τα ζωντανά «αιωρούμενα» μοναστήρια </vt:lpstr>
      <vt:lpstr>Εξερευνήστε το φωλιασμένο στους βράχους Καστράκι </vt:lpstr>
      <vt:lpstr>Διαφάνεια 14</vt:lpstr>
      <vt:lpstr>Περιηγηθείτε στην παραδοσιακή κωμόπολη, Καλαμπάκα </vt:lpstr>
      <vt:lpstr>Οι κρυμμένοι θησαυροί των Μετεώρων </vt:lpstr>
      <vt:lpstr>Το προϊστορικό σπήλαιο της Θεόπετρας </vt:lpstr>
      <vt:lpstr>ΦΩΤΩΓΡΑΦΙΕΣ ΑΠΌ ΤΑ ΚΑΤΑΠΛΗΚΤΙΚΑ ΜΕΤΕΩΡΑ</vt:lpstr>
      <vt:lpstr>ΜΕΤΕΩΡΑ</vt:lpstr>
      <vt:lpstr>  Σας ευχαριστώ πολύ για το χρόνο σας! </vt:lpstr>
      <vt:lpstr>ΠΗΓΕΣ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PC</dc:creator>
  <cp:lastModifiedBy>MΙΧΑΗΛ ΤΣΕΡΤΟΣ</cp:lastModifiedBy>
  <cp:revision>25</cp:revision>
  <dcterms:created xsi:type="dcterms:W3CDTF">2024-03-26T12:58:04Z</dcterms:created>
  <dcterms:modified xsi:type="dcterms:W3CDTF">2024-03-26T20:36:40Z</dcterms:modified>
</cp:coreProperties>
</file>